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5"/>
  </p:notesMasterIdLst>
  <p:handoutMasterIdLst>
    <p:handoutMasterId r:id="rId66"/>
  </p:handoutMasterIdLst>
  <p:sldIdLst>
    <p:sldId id="257" r:id="rId2"/>
    <p:sldId id="748" r:id="rId3"/>
    <p:sldId id="857" r:id="rId4"/>
    <p:sldId id="858" r:id="rId5"/>
    <p:sldId id="859" r:id="rId6"/>
    <p:sldId id="860" r:id="rId7"/>
    <p:sldId id="876" r:id="rId8"/>
    <p:sldId id="875" r:id="rId9"/>
    <p:sldId id="862" r:id="rId10"/>
    <p:sldId id="861" r:id="rId11"/>
    <p:sldId id="863" r:id="rId12"/>
    <p:sldId id="584" r:id="rId13"/>
    <p:sldId id="877" r:id="rId14"/>
    <p:sldId id="585" r:id="rId15"/>
    <p:sldId id="878" r:id="rId16"/>
    <p:sldId id="839" r:id="rId17"/>
    <p:sldId id="864" r:id="rId18"/>
    <p:sldId id="587" r:id="rId19"/>
    <p:sldId id="881" r:id="rId20"/>
    <p:sldId id="588" r:id="rId21"/>
    <p:sldId id="882" r:id="rId22"/>
    <p:sldId id="589" r:id="rId23"/>
    <p:sldId id="883" r:id="rId24"/>
    <p:sldId id="590" r:id="rId25"/>
    <p:sldId id="880" r:id="rId26"/>
    <p:sldId id="591" r:id="rId27"/>
    <p:sldId id="865" r:id="rId28"/>
    <p:sldId id="592" r:id="rId29"/>
    <p:sldId id="594" r:id="rId30"/>
    <p:sldId id="593" r:id="rId31"/>
    <p:sldId id="596" r:id="rId32"/>
    <p:sldId id="595" r:id="rId33"/>
    <p:sldId id="884" r:id="rId34"/>
    <p:sldId id="866" r:id="rId35"/>
    <p:sldId id="867" r:id="rId36"/>
    <p:sldId id="868" r:id="rId37"/>
    <p:sldId id="869" r:id="rId38"/>
    <p:sldId id="870" r:id="rId39"/>
    <p:sldId id="871" r:id="rId40"/>
    <p:sldId id="872" r:id="rId41"/>
    <p:sldId id="873" r:id="rId42"/>
    <p:sldId id="874" r:id="rId43"/>
    <p:sldId id="363" r:id="rId44"/>
    <p:sldId id="348" r:id="rId45"/>
    <p:sldId id="354" r:id="rId46"/>
    <p:sldId id="271" r:id="rId47"/>
    <p:sldId id="359" r:id="rId48"/>
    <p:sldId id="360" r:id="rId49"/>
    <p:sldId id="361" r:id="rId50"/>
    <p:sldId id="362" r:id="rId51"/>
    <p:sldId id="272" r:id="rId52"/>
    <p:sldId id="278" r:id="rId53"/>
    <p:sldId id="274" r:id="rId54"/>
    <p:sldId id="275" r:id="rId55"/>
    <p:sldId id="276" r:id="rId56"/>
    <p:sldId id="277" r:id="rId57"/>
    <p:sldId id="279" r:id="rId58"/>
    <p:sldId id="280" r:id="rId59"/>
    <p:sldId id="281" r:id="rId60"/>
    <p:sldId id="282" r:id="rId61"/>
    <p:sldId id="283" r:id="rId62"/>
    <p:sldId id="284" r:id="rId63"/>
    <p:sldId id="356" r:id="rId6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6113"/>
    <p:restoredTop sz="94685"/>
  </p:normalViewPr>
  <p:slideViewPr>
    <p:cSldViewPr>
      <p:cViewPr>
        <p:scale>
          <a:sx n="109" d="100"/>
          <a:sy n="109" d="100"/>
        </p:scale>
        <p:origin x="1592" y="6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314657-4BDE-9A42-BA50-1BF6538BF9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C991CA-61DD-0F46-99F6-C60514A7CD4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F490E6-B6A9-BF4F-85DD-76774C55CBB7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05E248-8811-B24B-87B4-04ADCE5044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BBFDD-BA14-BA45-8ADF-776529E699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75645B-29B2-0048-9610-C0B290818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1483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40DCA19-9382-E341-8CE1-41BF4878DB3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1423CC-F2A7-2E4D-A82F-7E2AA585B95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96D5E19-B30A-664B-A018-1771595AA30A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CD9D8F7-2C10-0840-BAD3-922AD1BB62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50AC7BD-5D2C-F64D-8C3B-609AA0C22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F0D29-56B8-B44B-94F8-497957FBF9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9A5E6-4FDF-3540-BD29-815828199E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0EF66FD-2369-0745-9371-CE0C691391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850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>
            <a:extLst>
              <a:ext uri="{FF2B5EF4-FFF2-40B4-BE49-F238E27FC236}">
                <a16:creationId xmlns:a16="http://schemas.microsoft.com/office/drawing/2014/main" id="{68A48070-21BB-634F-84A2-E92C32737BD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4" name="Rectangle 3">
            <a:extLst>
              <a:ext uri="{FF2B5EF4-FFF2-40B4-BE49-F238E27FC236}">
                <a16:creationId xmlns:a16="http://schemas.microsoft.com/office/drawing/2014/main" id="{C33A5B9E-DB18-BF40-9D64-FEA49F0B7A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Move lower?</a:t>
            </a:r>
          </a:p>
        </p:txBody>
      </p:sp>
    </p:spTree>
    <p:extLst>
      <p:ext uri="{BB962C8B-B14F-4D97-AF65-F5344CB8AC3E}">
        <p14:creationId xmlns:p14="http://schemas.microsoft.com/office/powerpoint/2010/main" val="1129300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468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308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>
            <a:extLst>
              <a:ext uri="{FF2B5EF4-FFF2-40B4-BE49-F238E27FC236}">
                <a16:creationId xmlns:a16="http://schemas.microsoft.com/office/drawing/2014/main" id="{B9D56CD3-2B53-F94F-B51D-A920CF6CAA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>
            <a:extLst>
              <a:ext uri="{FF2B5EF4-FFF2-40B4-BE49-F238E27FC236}">
                <a16:creationId xmlns:a16="http://schemas.microsoft.com/office/drawing/2014/main" id="{EF1A17F1-756C-A444-8EF2-B6BAD7AECD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82948" name="Slide Number Placeholder 3">
            <a:extLst>
              <a:ext uri="{FF2B5EF4-FFF2-40B4-BE49-F238E27FC236}">
                <a16:creationId xmlns:a16="http://schemas.microsoft.com/office/drawing/2014/main" id="{AEA01032-F3D4-E24B-A1D8-E1024C6BBA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E11610-7073-0A41-8D53-C94CAC860719}" type="slidenum">
              <a:rPr lang="en-US" altLang="en-US"/>
              <a:pPr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300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>
            <a:extLst>
              <a:ext uri="{FF2B5EF4-FFF2-40B4-BE49-F238E27FC236}">
                <a16:creationId xmlns:a16="http://schemas.microsoft.com/office/drawing/2014/main" id="{B9D56CD3-2B53-F94F-B51D-A920CF6CAA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>
            <a:extLst>
              <a:ext uri="{FF2B5EF4-FFF2-40B4-BE49-F238E27FC236}">
                <a16:creationId xmlns:a16="http://schemas.microsoft.com/office/drawing/2014/main" id="{EF1A17F1-756C-A444-8EF2-B6BAD7AECD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82948" name="Slide Number Placeholder 3">
            <a:extLst>
              <a:ext uri="{FF2B5EF4-FFF2-40B4-BE49-F238E27FC236}">
                <a16:creationId xmlns:a16="http://schemas.microsoft.com/office/drawing/2014/main" id="{AEA01032-F3D4-E24B-A1D8-E1024C6BBA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0E11610-7073-0A41-8D53-C94CAC860719}" type="slidenum">
              <a:rPr lang="en-US" altLang="en-US"/>
              <a:pPr eaLnBrk="1" hangingPunct="1"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5103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>
            <a:extLst>
              <a:ext uri="{FF2B5EF4-FFF2-40B4-BE49-F238E27FC236}">
                <a16:creationId xmlns:a16="http://schemas.microsoft.com/office/drawing/2014/main" id="{55385B94-1BE8-4F4D-83B3-197654E0ED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4" name="Notes Placeholder 2">
            <a:extLst>
              <a:ext uri="{FF2B5EF4-FFF2-40B4-BE49-F238E27FC236}">
                <a16:creationId xmlns:a16="http://schemas.microsoft.com/office/drawing/2014/main" id="{1953EC58-D957-6244-A708-9B5E2723B4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A-&gt; B, B -&gt; CE, AC-&gt; H, D-&gt;B</a:t>
            </a:r>
          </a:p>
        </p:txBody>
      </p:sp>
      <p:sp>
        <p:nvSpPr>
          <p:cNvPr id="95235" name="Slide Number Placeholder 3">
            <a:extLst>
              <a:ext uri="{FF2B5EF4-FFF2-40B4-BE49-F238E27FC236}">
                <a16:creationId xmlns:a16="http://schemas.microsoft.com/office/drawing/2014/main" id="{C040408A-8A29-0641-BF43-07A5FAE021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59C4729B-3B53-D94E-908F-59B3040AC389}" type="slidenum">
              <a:rPr lang="en-US" altLang="en-US"/>
              <a:pPr/>
              <a:t>60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312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36287-D169-464E-AE63-BF2F5278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A402B7-7A9C-8648-A07C-EA3FB7F5B0A5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8560E-873E-6A43-B30B-7B236C21F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A7129-CC56-914B-AE9C-4A0C73473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0410F-7002-114D-8AE1-FCA3961C2D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33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579C1-A7A7-E849-864C-A2DDF3606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A700AA-01C3-5B41-998B-D8E93830FACF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C7142-B699-E24F-9255-36B74569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585B9-9FE2-BA49-B7BD-637E45F6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8E8AF-A053-3148-B340-E3CBEE8B6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987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6A7A9-05D1-7342-83E3-785604AE1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F89160-447B-DA4D-A48D-E53851FF4572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AD5462-FB6B-C749-8F72-36E9633C2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6562F7-D71A-0D46-B53B-0AE25C71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41667-E2C3-F34F-B6AE-8D80C03146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76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50"/>
            <a:ext cx="9144000" cy="7239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095375"/>
            <a:ext cx="4152900" cy="5229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095375"/>
            <a:ext cx="4152900" cy="5229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C12C60-B7D3-AC41-9256-198D0C3CA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EE0E9F-2DCD-1740-950E-B685F5C02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CSCI 127: Introduction to Database Systems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E82E27D-BCCA-614D-AC83-E1AB982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7DEF1-4796-9B43-8012-34E2112CB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722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A549F-AE1F-5445-921B-665CB6E4E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F43ED7-5CA9-6340-A911-972A1F2E148F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34825-DF16-E447-BE3A-981523B9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736FA-613C-DD46-99F3-53A15CD36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EACCC-F910-E947-91CA-9F2763CDC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755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1C591-089D-2744-967D-12CDBC68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489F42-233C-1E4B-888C-CD88BB48F7E0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60EE7-48A9-EF45-85A4-6444A9D41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0735C-1E26-694F-8F51-6A2C5149F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CF1C5A-DF93-C244-87BB-0E6A232472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98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679CE0-2992-7F4C-AD02-06A081085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DC02C-A019-D24B-B7D0-F44CEC9788CC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2ED61B-37B6-AA4D-8543-D4C73C27B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9AD6B53-2D83-2345-B528-C6A456B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AD364-629F-5644-8F8A-C6B3EF17E5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8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FFCA627-950D-D34E-BAA8-8C0E93B3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7CE13B-688A-5444-909D-6393BBE21471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7D1B2E-9CDF-7745-AE75-19E76801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1F3D21B-8710-4146-BEA6-0BD09BB6D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BB711-9952-5244-966A-94711B094C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B8FCC1F-96F4-194C-A228-0470E24D0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C6A7F8-D528-3E42-B573-0965CB06C756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3FDDE83-5360-0043-A86E-0C6F40099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D720AEB-2C55-6B45-B538-DD79D15C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D1BDE-B32D-454D-84E7-943E443032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8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27A2FD5-39EA-8743-ABA0-DD135478F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83EDB6-1164-A14C-8756-785A33791E69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A726CA4-2541-B141-BC73-2ABDEB354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E360B67-405E-7E4E-9CAB-6E9416AB4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4EB51-4AB5-A04C-B82C-C6CA6C8D8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037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863424-76AB-8E42-96CB-F6E0C9163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5E2995-135A-D541-954C-CE6C4C4AD05A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00AB39-3093-8948-A4F6-ECC01125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340502-B0EF-B54A-B22E-FE3DBF306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27962-5A96-D541-BA08-3DF17F6639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00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B3411B-CBE5-D64E-99C7-E4ADFF3B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55985D-1BAA-CC4A-B334-FFE1E616C4F7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1C05B2-8430-ED49-B7A4-0BF5EDEF0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7452B1-7C79-754F-A529-6B8BD9F9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9F39E-B844-D141-A15C-F24F3022C6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67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767A455-D6D5-9E48-85B5-70CEE49B53E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01961CA-1832-8E4D-BC4B-394E7F07CB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08F33-C932-B04C-BD50-300B179CC8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9A8ABAD-3E8F-5749-B581-8AE63A56FF72}" type="datetimeFigureOut">
              <a:rPr lang="en-US" altLang="en-US"/>
              <a:pPr/>
              <a:t>2/13/20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A40FD-8B91-7B49-8B12-AAB2EB587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DFDF1-FBF5-1C4B-A164-81E4E90350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BE93056-4B8D-074D-8A80-3C44BC3057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E95C6817-459F-B246-864E-D623AFBB86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CSC 453 Database Systems</a:t>
            </a:r>
            <a:br>
              <a:rPr lang="en-US" altLang="en-US"/>
            </a:br>
            <a:r>
              <a:rPr lang="en-US" altLang="en-US"/>
              <a:t>Lecture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51E5C4F-8FD2-2044-B546-C4DCC36FBD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Tanu Malik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College of CDM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DePaul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17D5E728-6FED-9841-B90B-14E9FE6C5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Anomalies</a:t>
            </a:r>
          </a:p>
        </p:txBody>
      </p:sp>
      <p:sp>
        <p:nvSpPr>
          <p:cNvPr id="41986" name="Content Placeholder 2">
            <a:extLst>
              <a:ext uri="{FF2B5EF4-FFF2-40B4-BE49-F238E27FC236}">
                <a16:creationId xmlns:a16="http://schemas.microsoft.com/office/drawing/2014/main" id="{2D3D8505-ACEB-4E4A-9B3D-3E48083A3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altLang="en-US" i="1"/>
              <a:t>Update Anomaly: </a:t>
            </a:r>
            <a:r>
              <a:rPr lang="en-US" altLang="en-US"/>
              <a:t>The </a:t>
            </a:r>
            <a:r>
              <a:rPr lang="en-US" altLang="en-US" i="1"/>
              <a:t>hourly_wages </a:t>
            </a:r>
            <a:r>
              <a:rPr lang="en-US" altLang="en-US"/>
              <a:t>in the first tuple could be updated without making a similar change in the second tuple. </a:t>
            </a:r>
          </a:p>
          <a:p>
            <a:r>
              <a:rPr lang="en-US" altLang="en-US" i="1"/>
              <a:t>Insertion Anomaly: C</a:t>
            </a:r>
            <a:r>
              <a:rPr lang="en-US" altLang="en-US"/>
              <a:t>annot insert a tuple for the </a:t>
            </a:r>
            <a:r>
              <a:rPr lang="en-US" altLang="en-US" i="1"/>
              <a:t>hourly_wages</a:t>
            </a:r>
            <a:r>
              <a:rPr lang="en-US" altLang="en-US"/>
              <a:t> unless have an employee with that wage. </a:t>
            </a:r>
          </a:p>
          <a:p>
            <a:r>
              <a:rPr lang="en-US" altLang="en-US" i="1"/>
              <a:t>Deletion Anomaly: </a:t>
            </a:r>
            <a:r>
              <a:rPr lang="en-US" altLang="en-US"/>
              <a:t>If we delete all tuples with a given rating value (e.g., we delete the tuples for Charlie and Don) we lose the association between that </a:t>
            </a:r>
            <a:r>
              <a:rPr lang="en-US" altLang="en-US" i="1"/>
              <a:t>rating </a:t>
            </a:r>
            <a:r>
              <a:rPr lang="en-US" altLang="en-US"/>
              <a:t>value and its </a:t>
            </a:r>
            <a:r>
              <a:rPr lang="en-US" altLang="en-US" i="1"/>
              <a:t>hourly_wage </a:t>
            </a:r>
            <a:r>
              <a:rPr lang="en-US" altLang="en-US"/>
              <a:t>value.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CC8EF7F2-C494-F847-82DB-963BB7C4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Functional Dependencies</a:t>
            </a:r>
          </a:p>
        </p:txBody>
      </p:sp>
      <p:sp>
        <p:nvSpPr>
          <p:cNvPr id="44034" name="Content Placeholder 2">
            <a:extLst>
              <a:ext uri="{FF2B5EF4-FFF2-40B4-BE49-F238E27FC236}">
                <a16:creationId xmlns:a16="http://schemas.microsoft.com/office/drawing/2014/main" id="{9BC4A94D-7B1D-1345-A4A1-9863FAA9F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Set of attributes Y is </a:t>
            </a:r>
            <a:r>
              <a:rPr lang="en-US" altLang="en-US" i="1"/>
              <a:t>functionally dependent</a:t>
            </a:r>
            <a:r>
              <a:rPr lang="en-US" altLang="en-US"/>
              <a:t> on set of attributes X if and only if the values of X uniquely determine the values of Y</a:t>
            </a:r>
          </a:p>
          <a:p>
            <a:pPr lvl="1"/>
            <a:r>
              <a:rPr lang="en-US" altLang="en-US"/>
              <a:t>Also “X determines Y”, “X </a:t>
            </a:r>
            <a:r>
              <a:rPr lang="en-US" altLang="en-US">
                <a:sym typeface="Wingdings" pitchFamily="2" charset="2"/>
              </a:rPr>
              <a:t> Y”</a:t>
            </a:r>
          </a:p>
          <a:p>
            <a:pPr lvl="1"/>
            <a:r>
              <a:rPr lang="en-US" altLang="en-US">
                <a:sym typeface="Wingdings" pitchFamily="2" charset="2"/>
              </a:rPr>
              <a:t>X is called the </a:t>
            </a:r>
            <a:r>
              <a:rPr lang="en-US" altLang="en-US" i="1">
                <a:sym typeface="Wingdings" pitchFamily="2" charset="2"/>
              </a:rPr>
              <a:t>determinant</a:t>
            </a:r>
          </a:p>
          <a:p>
            <a:r>
              <a:rPr lang="en-US" altLang="en-US">
                <a:sym typeface="Wingdings" pitchFamily="2" charset="2"/>
              </a:rPr>
              <a:t>A functional dependency must hold for </a:t>
            </a:r>
            <a:r>
              <a:rPr lang="en-US" altLang="en-US" i="1">
                <a:sym typeface="Wingdings" pitchFamily="2" charset="2"/>
              </a:rPr>
              <a:t>all</a:t>
            </a:r>
            <a:r>
              <a:rPr lang="en-US" altLang="en-US">
                <a:sym typeface="Wingdings" pitchFamily="2" charset="2"/>
              </a:rPr>
              <a:t> possible relation states to be valid</a:t>
            </a:r>
          </a:p>
        </p:txBody>
      </p:sp>
      <p:sp>
        <p:nvSpPr>
          <p:cNvPr id="44035" name="Slide Number Placeholder 1">
            <a:extLst>
              <a:ext uri="{FF2B5EF4-FFF2-40B4-BE49-F238E27FC236}">
                <a16:creationId xmlns:a16="http://schemas.microsoft.com/office/drawing/2014/main" id="{3475E34F-76FE-6241-90AA-A48A37C0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B2B853-3123-6C46-849D-E22F787DF03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>
            <a:extLst>
              <a:ext uri="{FF2B5EF4-FFF2-40B4-BE49-F238E27FC236}">
                <a16:creationId xmlns:a16="http://schemas.microsoft.com/office/drawing/2014/main" id="{BBE04312-66C4-5144-82AF-318292562E3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3490" name="Content Placeholder 2">
            <a:extLst>
              <a:ext uri="{FF2B5EF4-FFF2-40B4-BE49-F238E27FC236}">
                <a16:creationId xmlns:a16="http://schemas.microsoft.com/office/drawing/2014/main" id="{18E30B55-B1E7-BD4D-A8DF-2BF483B3F4EA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alt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FECDBBA-087D-764D-95F7-7097FE0111FF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971800"/>
          <a:ext cx="7543800" cy="2514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err="1"/>
                        <a:t>AddressID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err="1"/>
                        <a:t>ZipCode</a:t>
                      </a:r>
                      <a:endParaRPr lang="en-US" sz="22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Chicago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60604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Portland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04104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Chicago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60611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02468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523" name="Slide Number Placeholder 2">
            <a:extLst>
              <a:ext uri="{FF2B5EF4-FFF2-40B4-BE49-F238E27FC236}">
                <a16:creationId xmlns:a16="http://schemas.microsoft.com/office/drawing/2014/main" id="{2465DA57-C11B-D149-9DE8-E3E120D0B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3CCE03-A760-2C41-ABCC-85893C1E3AAF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>
            <a:extLst>
              <a:ext uri="{FF2B5EF4-FFF2-40B4-BE49-F238E27FC236}">
                <a16:creationId xmlns:a16="http://schemas.microsoft.com/office/drawing/2014/main" id="{BBE04312-66C4-5144-82AF-318292562E3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It appears that City </a:t>
            </a:r>
            <a:r>
              <a:rPr lang="en-US" dirty="0">
                <a:sym typeface="Wingdings" charset="2"/>
              </a:rPr>
              <a:t> </a:t>
            </a:r>
            <a:r>
              <a:rPr lang="en-US" dirty="0"/>
              <a:t>State</a:t>
            </a:r>
            <a:endParaRPr lang="en-US" altLang="en-US" dirty="0"/>
          </a:p>
        </p:txBody>
      </p:sp>
      <p:sp>
        <p:nvSpPr>
          <p:cNvPr id="63490" name="Content Placeholder 2">
            <a:extLst>
              <a:ext uri="{FF2B5EF4-FFF2-40B4-BE49-F238E27FC236}">
                <a16:creationId xmlns:a16="http://schemas.microsoft.com/office/drawing/2014/main" id="{18E30B55-B1E7-BD4D-A8DF-2BF483B3F4EA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alt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FECDBBA-087D-764D-95F7-7097FE0111FF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971800"/>
          <a:ext cx="7543800" cy="2514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err="1"/>
                        <a:t>AddressID</a:t>
                      </a:r>
                      <a:endParaRPr lang="en-US" sz="22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err="1"/>
                        <a:t>ZipCode</a:t>
                      </a:r>
                      <a:endParaRPr lang="en-US" sz="22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Chicago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60604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Portland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04104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Chicago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60611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02468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3523" name="Slide Number Placeholder 2">
            <a:extLst>
              <a:ext uri="{FF2B5EF4-FFF2-40B4-BE49-F238E27FC236}">
                <a16:creationId xmlns:a16="http://schemas.microsoft.com/office/drawing/2014/main" id="{2465DA57-C11B-D149-9DE8-E3E120D0B7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3CCE03-A760-2C41-ABCC-85893C1E3AAF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467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>
            <a:extLst>
              <a:ext uri="{FF2B5EF4-FFF2-40B4-BE49-F238E27FC236}">
                <a16:creationId xmlns:a16="http://schemas.microsoft.com/office/drawing/2014/main" id="{97A5F995-B68B-D84A-BAEA-D6112020008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False Function Dependency</a:t>
            </a:r>
          </a:p>
        </p:txBody>
      </p:sp>
      <p:sp>
        <p:nvSpPr>
          <p:cNvPr id="65538" name="Content Placeholder 2">
            <a:extLst>
              <a:ext uri="{FF2B5EF4-FFF2-40B4-BE49-F238E27FC236}">
                <a16:creationId xmlns:a16="http://schemas.microsoft.com/office/drawing/2014/main" id="{17585923-C516-0F49-993A-75217A5FF87E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/>
              <a:t>New data may violate this “FD”</a:t>
            </a:r>
          </a:p>
          <a:p>
            <a:r>
              <a:rPr lang="en-US" altLang="en-US"/>
              <a:t>Need other ways to validate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590378-F392-4947-B098-62BA391D154D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971800"/>
          <a:ext cx="7543800" cy="30178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973"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err="1"/>
                        <a:t>AddressID</a:t>
                      </a:r>
                      <a:endParaRPr lang="en-US" sz="2200" baseline="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City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State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err="1"/>
                        <a:t>ZipCode</a:t>
                      </a:r>
                      <a:endParaRPr lang="en-US" sz="2200" baseline="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Chicago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60604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Portland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04104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Chicago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60611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Boston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02468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97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Portland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OR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97232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5576" name="Slide Number Placeholder 1">
            <a:extLst>
              <a:ext uri="{FF2B5EF4-FFF2-40B4-BE49-F238E27FC236}">
                <a16:creationId xmlns:a16="http://schemas.microsoft.com/office/drawing/2014/main" id="{D4C2B38B-1F44-BA46-ACC7-C8F0DA9BA6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5B9AAC-A7A1-6948-B12B-C5E2AC0CD41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2B57267E-758A-0642-9DAF-308EEB91F1CD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/>
              <a:t>Where do FDs Come From?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389ABE9-996D-4841-988A-935578B262C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altLang="en-US"/>
              <a:t>Given by domain experts</a:t>
            </a:r>
          </a:p>
          <a:p>
            <a:r>
              <a:rPr lang="en-US" altLang="en-US"/>
              <a:t>Deduced by the database designer</a:t>
            </a:r>
          </a:p>
          <a:p>
            <a:r>
              <a:rPr lang="en-US" altLang="en-US"/>
              <a:t>N:1 relationships</a:t>
            </a:r>
          </a:p>
          <a:p>
            <a:pPr lvl="1"/>
            <a:r>
              <a:rPr lang="en-US" altLang="en-US"/>
              <a:t>Stock Name </a:t>
            </a:r>
            <a:r>
              <a:rPr lang="en-US" altLang="en-US">
                <a:sym typeface="Wingdings" pitchFamily="2" charset="2"/>
              </a:rPr>
              <a:t> Stock Return/Risk Level</a:t>
            </a:r>
            <a:endParaRPr lang="en-US" altLang="en-US"/>
          </a:p>
          <a:p>
            <a:pPr lvl="1"/>
            <a:r>
              <a:rPr lang="en-US" altLang="en-US"/>
              <a:t>Software Package </a:t>
            </a:r>
            <a:r>
              <a:rPr lang="en-US" altLang="en-US">
                <a:sym typeface="Wingdings" pitchFamily="2" charset="2"/>
              </a:rPr>
              <a:t> Software Maker</a:t>
            </a:r>
          </a:p>
          <a:p>
            <a:pPr lvl="1"/>
            <a:r>
              <a:rPr lang="en-US" altLang="en-US">
                <a:sym typeface="Wingdings" pitchFamily="2" charset="2"/>
              </a:rPr>
              <a:t>Price  Extended warranty cost</a:t>
            </a:r>
          </a:p>
          <a:p>
            <a:r>
              <a:rPr lang="en-US" altLang="en-US"/>
              <a:t>Laws of Physics</a:t>
            </a:r>
          </a:p>
          <a:p>
            <a:pPr lvl="1"/>
            <a:r>
              <a:rPr lang="en-US" altLang="en-US"/>
              <a:t>X, Y, Z </a:t>
            </a:r>
            <a:r>
              <a:rPr lang="en-US" altLang="en-US">
                <a:sym typeface="Wingdings" pitchFamily="2" charset="2"/>
              </a:rPr>
              <a:t> Location in 3D space</a:t>
            </a:r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832674-677E-E142-BC30-315B4D3D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787E604-177C-2E46-8E78-21B46EB121D9}" type="slidenum">
              <a:rPr lang="en-US" altLang="en-US">
                <a:solidFill>
                  <a:srgbClr val="898989"/>
                </a:solidFill>
              </a:rPr>
              <a:pPr eaLnBrk="1" hangingPunct="1"/>
              <a:t>15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564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282E47-42E3-1043-A31B-49D44AC2ABF7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971800"/>
          <a:ext cx="7543800" cy="2514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XYZ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6593" name="Content Placeholder 2">
            <a:extLst>
              <a:ext uri="{FF2B5EF4-FFF2-40B4-BE49-F238E27FC236}">
                <a16:creationId xmlns:a16="http://schemas.microsoft.com/office/drawing/2014/main" id="{97AEAD46-474A-0844-A8BD-C9DC9CCB3D2A}"/>
              </a:ext>
            </a:extLst>
          </p:cNvPr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>
                <a:sym typeface="Wingdings" pitchFamily="2" charset="2"/>
              </a:rPr>
              <a:t>BC</a:t>
            </a:r>
          </a:p>
          <a:p>
            <a:r>
              <a:rPr lang="en-US" altLang="en-US" dirty="0">
                <a:sym typeface="Wingdings" pitchFamily="2" charset="2"/>
              </a:rPr>
              <a:t>B D</a:t>
            </a:r>
            <a:endParaRPr lang="en-US" alt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437C038-6BA5-F742-864E-A9344BCE8EC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en-US" dirty="0"/>
              <a:t>True FDs?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>
            <a:extLst>
              <a:ext uri="{FF2B5EF4-FFF2-40B4-BE49-F238E27FC236}">
                <a16:creationId xmlns:a16="http://schemas.microsoft.com/office/drawing/2014/main" id="{1C539DB5-7CB5-1D48-8A7A-719242BE3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Is a functional dependency a function?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66046B1-DDDF-D64B-BA7D-DE1D0FA69EF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57500" y="2200275"/>
          <a:ext cx="34290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084" name="TextBox 4">
            <a:extLst>
              <a:ext uri="{FF2B5EF4-FFF2-40B4-BE49-F238E27FC236}">
                <a16:creationId xmlns:a16="http://schemas.microsoft.com/office/drawing/2014/main" id="{C89C6235-6370-744F-B64D-75B4B7D87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832766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400" dirty="0"/>
              <a:t>Accessing ‘x’ requires a column name and row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400" dirty="0"/>
              <a:t>The function is a requires table lookup</a:t>
            </a:r>
          </a:p>
        </p:txBody>
      </p:sp>
      <p:sp>
        <p:nvSpPr>
          <p:cNvPr id="45085" name="TextBox 5">
            <a:extLst>
              <a:ext uri="{FF2B5EF4-FFF2-40B4-BE49-F238E27FC236}">
                <a16:creationId xmlns:a16="http://schemas.microsoft.com/office/drawing/2014/main" id="{BEEF18A5-FB7D-1D43-9A3D-2CABF094F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31156"/>
            <a:ext cx="14302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400" dirty="0"/>
              <a:t>A</a:t>
            </a:r>
            <a:r>
              <a:rPr lang="en-US" altLang="en-US" sz="3400" dirty="0">
                <a:sym typeface="Wingdings" pitchFamily="2" charset="2"/>
              </a:rPr>
              <a:t> C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400" dirty="0">
                <a:sym typeface="Wingdings" pitchFamily="2" charset="2"/>
              </a:rPr>
              <a:t>BC A</a:t>
            </a:r>
            <a:endParaRPr lang="en-US" altLang="en-US" sz="3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6CF1A079-A8C0-3442-B5C5-6216F366CDB4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Student Example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DAE49B8B-6D26-594B-BFE2-A0412D8960A6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(StudentID, School, Location, Dorm, SchoolCost)</a:t>
            </a:r>
          </a:p>
          <a:p>
            <a:pPr eaLnBrk="1" hangingPunct="1"/>
            <a:r>
              <a:rPr lang="en-US" altLang="en-US"/>
              <a:t>StudentID </a:t>
            </a:r>
            <a:r>
              <a:rPr lang="en-US" altLang="en-US">
                <a:sym typeface="Wingdings" pitchFamily="2" charset="2"/>
              </a:rPr>
              <a:t> School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School  Location</a:t>
            </a:r>
            <a:r>
              <a:rPr lang="en-US" altLang="en-US"/>
              <a:t> </a:t>
            </a:r>
          </a:p>
          <a:p>
            <a:r>
              <a:rPr lang="en-US" altLang="en-US">
                <a:sym typeface="Wingdings" pitchFamily="2" charset="2"/>
              </a:rPr>
              <a:t>StudentID  Dorm</a:t>
            </a:r>
            <a:endParaRPr lang="en-US" altLang="en-US"/>
          </a:p>
          <a:p>
            <a:r>
              <a:rPr lang="en-US" altLang="en-US">
                <a:sym typeface="Wingdings" pitchFamily="2" charset="2"/>
              </a:rPr>
              <a:t>School, Dorm  SchoolCost</a:t>
            </a:r>
            <a:endParaRPr lang="en-US" altLang="en-US"/>
          </a:p>
          <a:p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1C0E7E-BCA1-6C4B-80F6-38E3F9858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9DA4FC-0112-844F-8302-EC2065EAF26D}" type="slidenum">
              <a:rPr lang="en-US" altLang="en-US">
                <a:solidFill>
                  <a:srgbClr val="898989"/>
                </a:solidFill>
              </a:rPr>
              <a:pPr eaLnBrk="1" hangingPunct="1"/>
              <a:t>18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663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798335F1-D18E-6E4F-A714-4032CC1B284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B9B7265F-7E93-C84B-8EC2-FB2922B14101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sz="2600" dirty="0"/>
          </a:p>
          <a:p>
            <a:r>
              <a:rPr lang="en-US" altLang="en-US" sz="2600" dirty="0"/>
              <a:t>(</a:t>
            </a:r>
            <a:r>
              <a:rPr lang="en-US" altLang="en-US" sz="2600" dirty="0" err="1"/>
              <a:t>StudentID</a:t>
            </a:r>
            <a:r>
              <a:rPr lang="en-US" altLang="en-US" sz="2600" dirty="0"/>
              <a:t>, School, Location, Dorm, </a:t>
            </a:r>
            <a:r>
              <a:rPr lang="en-US" altLang="en-US" sz="2600" dirty="0" err="1"/>
              <a:t>SchoolCost</a:t>
            </a:r>
            <a:r>
              <a:rPr lang="en-US" altLang="en-US" sz="2600" dirty="0"/>
              <a:t>)</a:t>
            </a:r>
          </a:p>
          <a:p>
            <a:r>
              <a:rPr lang="en-US" altLang="en-US" sz="2600" dirty="0" err="1"/>
              <a:t>StudentID</a:t>
            </a:r>
            <a:r>
              <a:rPr lang="en-US" altLang="en-US" sz="2600" dirty="0"/>
              <a:t>, Location, Dorm</a:t>
            </a:r>
            <a:r>
              <a:rPr lang="en-US" altLang="en-US" sz="2800" dirty="0">
                <a:sym typeface="Wingdings" pitchFamily="2" charset="2"/>
              </a:rPr>
              <a:t> </a:t>
            </a:r>
            <a:r>
              <a:rPr lang="en-US" altLang="en-US" sz="2600" dirty="0">
                <a:sym typeface="Wingdings" pitchFamily="2" charset="2"/>
              </a:rPr>
              <a:t></a:t>
            </a:r>
            <a:r>
              <a:rPr lang="en-US" altLang="en-US" sz="2600" dirty="0"/>
              <a:t> </a:t>
            </a:r>
            <a:r>
              <a:rPr lang="en-US" altLang="en-US" sz="2600" dirty="0" err="1"/>
              <a:t>StudentID</a:t>
            </a:r>
            <a:r>
              <a:rPr lang="en-US" altLang="en-US" sz="2600" dirty="0"/>
              <a:t>, Location, Dorm</a:t>
            </a:r>
          </a:p>
          <a:p>
            <a:r>
              <a:rPr lang="en-US" altLang="en-US" sz="2600" dirty="0" err="1"/>
              <a:t>StudentID</a:t>
            </a:r>
            <a:r>
              <a:rPr lang="en-US" altLang="en-US" sz="2600" dirty="0"/>
              <a:t>, Location, Dorm</a:t>
            </a:r>
            <a:r>
              <a:rPr lang="en-US" altLang="en-US" sz="2800" dirty="0">
                <a:sym typeface="Wingdings" pitchFamily="2" charset="2"/>
              </a:rPr>
              <a:t> </a:t>
            </a:r>
            <a:r>
              <a:rPr lang="en-US" altLang="en-US" sz="2600" dirty="0">
                <a:sym typeface="Wingdings" pitchFamily="2" charset="2"/>
              </a:rPr>
              <a:t></a:t>
            </a:r>
            <a:r>
              <a:rPr lang="en-US" altLang="en-US" sz="2600" dirty="0"/>
              <a:t> Location, Dorm</a:t>
            </a:r>
          </a:p>
          <a:p>
            <a:r>
              <a:rPr lang="en-US" altLang="en-US" sz="2600" dirty="0" err="1"/>
              <a:t>StudentID</a:t>
            </a:r>
            <a:r>
              <a:rPr lang="en-US" altLang="en-US" sz="2600" dirty="0"/>
              <a:t>, Location, Dorm</a:t>
            </a:r>
            <a:r>
              <a:rPr lang="en-US" altLang="en-US" sz="2800" dirty="0">
                <a:sym typeface="Wingdings" pitchFamily="2" charset="2"/>
              </a:rPr>
              <a:t> </a:t>
            </a:r>
            <a:r>
              <a:rPr lang="en-US" altLang="en-US" sz="2600" dirty="0">
                <a:sym typeface="Wingdings" pitchFamily="2" charset="2"/>
              </a:rPr>
              <a:t></a:t>
            </a:r>
            <a:r>
              <a:rPr lang="en-US" altLang="en-US" sz="2600" dirty="0"/>
              <a:t> Location</a:t>
            </a:r>
          </a:p>
          <a:p>
            <a:r>
              <a:rPr lang="en-US" altLang="en-US" sz="2600" dirty="0" err="1"/>
              <a:t>StudentID</a:t>
            </a:r>
            <a:r>
              <a:rPr lang="en-US" altLang="en-US" sz="2600" dirty="0"/>
              <a:t>, Location, Dorm</a:t>
            </a:r>
            <a:r>
              <a:rPr lang="en-US" altLang="en-US" sz="2800" dirty="0">
                <a:sym typeface="Wingdings" pitchFamily="2" charset="2"/>
              </a:rPr>
              <a:t> </a:t>
            </a:r>
            <a:r>
              <a:rPr lang="en-US" altLang="en-US" sz="2600" dirty="0">
                <a:sym typeface="Wingdings" pitchFamily="2" charset="2"/>
              </a:rPr>
              <a:t></a:t>
            </a:r>
            <a:r>
              <a:rPr lang="en-US" altLang="en-US" sz="2600" dirty="0"/>
              <a:t> Dorm</a:t>
            </a:r>
          </a:p>
          <a:p>
            <a:endParaRPr lang="en-US" altLang="en-US" sz="2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5F8B9C-AE79-7344-9CE9-260D65AC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C78F8F-06A1-AE42-AED7-83DF04892B73}" type="slidenum">
              <a:rPr lang="en-US" altLang="en-US">
                <a:solidFill>
                  <a:srgbClr val="898989"/>
                </a:solidFill>
              </a:rPr>
              <a:pPr eaLnBrk="1" hangingPunct="1"/>
              <a:t>19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36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>
            <a:extLst>
              <a:ext uri="{FF2B5EF4-FFF2-40B4-BE49-F238E27FC236}">
                <a16:creationId xmlns:a16="http://schemas.microsoft.com/office/drawing/2014/main" id="{EB80FBAB-1ED6-DA40-9B79-373505EAA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</a:t>
            </a:r>
          </a:p>
        </p:txBody>
      </p:sp>
      <p:sp>
        <p:nvSpPr>
          <p:cNvPr id="18434" name="Content Placeholder 2">
            <a:extLst>
              <a:ext uri="{FF2B5EF4-FFF2-40B4-BE49-F238E27FC236}">
                <a16:creationId xmlns:a16="http://schemas.microsoft.com/office/drawing/2014/main" id="{7059F4AE-FF2B-644C-8653-2DE22A25F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Normalization</a:t>
            </a:r>
          </a:p>
          <a:p>
            <a:pPr lvl="1"/>
            <a:r>
              <a:rPr lang="en-US" altLang="en-US" dirty="0"/>
              <a:t>Functional Dependencies</a:t>
            </a:r>
          </a:p>
          <a:p>
            <a:pPr lvl="2"/>
            <a:r>
              <a:rPr lang="en-US" altLang="en-US" dirty="0"/>
              <a:t>Review</a:t>
            </a:r>
          </a:p>
          <a:p>
            <a:pPr lvl="2"/>
            <a:r>
              <a:rPr lang="en-US" altLang="en-US" dirty="0"/>
              <a:t>Closure</a:t>
            </a:r>
          </a:p>
          <a:p>
            <a:pPr lvl="2"/>
            <a:r>
              <a:rPr lang="en-US" altLang="en-US" dirty="0"/>
              <a:t>Minimal Cover</a:t>
            </a:r>
          </a:p>
          <a:p>
            <a:pPr lvl="2"/>
            <a:r>
              <a:rPr lang="en-US" altLang="en-US" dirty="0"/>
              <a:t>Equivalence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798335F1-D18E-6E4F-A714-4032CC1B284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B9B7265F-7E93-C84B-8EC2-FB2922B14101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/>
              <a:t>Reflexivity (⊆ is a subset operator)</a:t>
            </a:r>
          </a:p>
          <a:p>
            <a:pPr lvl="1"/>
            <a:r>
              <a:rPr lang="en-US" altLang="en-US"/>
              <a:t>If Y ⊆ X,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</a:t>
            </a:r>
          </a:p>
          <a:p>
            <a:endParaRPr lang="en-US" altLang="en-US" sz="2600"/>
          </a:p>
          <a:p>
            <a:r>
              <a:rPr lang="en-US" altLang="en-US" sz="2600"/>
              <a:t>(StudentID, School, Location, Dorm, SchoolCost)</a:t>
            </a:r>
          </a:p>
          <a:p>
            <a:r>
              <a:rPr lang="en-US" altLang="en-US" sz="2600"/>
              <a:t>StudentID, Location, Dorm</a:t>
            </a:r>
            <a:r>
              <a:rPr lang="en-US" altLang="en-US" sz="2800">
                <a:sym typeface="Wingdings" pitchFamily="2" charset="2"/>
              </a:rPr>
              <a:t> </a:t>
            </a:r>
            <a:r>
              <a:rPr lang="en-US" altLang="en-US" sz="2600">
                <a:sym typeface="Wingdings" pitchFamily="2" charset="2"/>
              </a:rPr>
              <a:t></a:t>
            </a:r>
            <a:r>
              <a:rPr lang="en-US" altLang="en-US" sz="2600"/>
              <a:t> StudentID, Location, Dorm</a:t>
            </a:r>
          </a:p>
          <a:p>
            <a:r>
              <a:rPr lang="en-US" altLang="en-US" sz="2600"/>
              <a:t>StudentID, Location, Dorm</a:t>
            </a:r>
            <a:r>
              <a:rPr lang="en-US" altLang="en-US" sz="2800">
                <a:sym typeface="Wingdings" pitchFamily="2" charset="2"/>
              </a:rPr>
              <a:t> </a:t>
            </a:r>
            <a:r>
              <a:rPr lang="en-US" altLang="en-US" sz="2600">
                <a:sym typeface="Wingdings" pitchFamily="2" charset="2"/>
              </a:rPr>
              <a:t></a:t>
            </a:r>
            <a:r>
              <a:rPr lang="en-US" altLang="en-US" sz="2600"/>
              <a:t> Location, Dorm</a:t>
            </a:r>
          </a:p>
          <a:p>
            <a:r>
              <a:rPr lang="en-US" altLang="en-US" sz="2600"/>
              <a:t>StudentID, Location, Dorm</a:t>
            </a:r>
            <a:r>
              <a:rPr lang="en-US" altLang="en-US" sz="2800">
                <a:sym typeface="Wingdings" pitchFamily="2" charset="2"/>
              </a:rPr>
              <a:t> </a:t>
            </a:r>
            <a:r>
              <a:rPr lang="en-US" altLang="en-US" sz="2600">
                <a:sym typeface="Wingdings" pitchFamily="2" charset="2"/>
              </a:rPr>
              <a:t></a:t>
            </a:r>
            <a:r>
              <a:rPr lang="en-US" altLang="en-US" sz="2600"/>
              <a:t> Location</a:t>
            </a:r>
          </a:p>
          <a:p>
            <a:r>
              <a:rPr lang="en-US" altLang="en-US" sz="2600"/>
              <a:t>StudentID, Location, Dorm</a:t>
            </a:r>
            <a:r>
              <a:rPr lang="en-US" altLang="en-US" sz="2800">
                <a:sym typeface="Wingdings" pitchFamily="2" charset="2"/>
              </a:rPr>
              <a:t> </a:t>
            </a:r>
            <a:r>
              <a:rPr lang="en-US" altLang="en-US" sz="2600">
                <a:sym typeface="Wingdings" pitchFamily="2" charset="2"/>
              </a:rPr>
              <a:t></a:t>
            </a:r>
            <a:r>
              <a:rPr lang="en-US" altLang="en-US" sz="2600"/>
              <a:t> Dorm</a:t>
            </a:r>
          </a:p>
          <a:p>
            <a:endParaRPr lang="en-US" altLang="en-US" sz="26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5F8B9C-AE79-7344-9CE9-260D65AC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7C78F8F-06A1-AE42-AED7-83DF04892B73}" type="slidenum">
              <a:rPr lang="en-US" altLang="en-US">
                <a:solidFill>
                  <a:srgbClr val="898989"/>
                </a:solidFill>
              </a:rPr>
              <a:pPr eaLnBrk="1" hangingPunct="1"/>
              <a:t>20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945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C8CF2DB4-D1B2-5846-B75E-4B0B8E728F1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98C3F14F-6BDC-C748-B24C-E3CD71B8BB0C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en-US" dirty="0"/>
          </a:p>
          <a:p>
            <a:r>
              <a:rPr lang="en-US" altLang="en-US" sz="2600" dirty="0"/>
              <a:t>(</a:t>
            </a:r>
            <a:r>
              <a:rPr lang="en-US" altLang="en-US" sz="2600" dirty="0" err="1"/>
              <a:t>StudentID</a:t>
            </a:r>
            <a:r>
              <a:rPr lang="en-US" altLang="en-US" sz="2600" dirty="0"/>
              <a:t>, School, Location, Dorm, </a:t>
            </a:r>
            <a:r>
              <a:rPr lang="en-US" altLang="en-US" sz="2600" dirty="0" err="1"/>
              <a:t>SchoolCost</a:t>
            </a:r>
            <a:r>
              <a:rPr lang="en-US" altLang="en-US" sz="2600" dirty="0"/>
              <a:t>)</a:t>
            </a:r>
          </a:p>
          <a:p>
            <a:r>
              <a:rPr lang="en-US" altLang="en-US" sz="2600" dirty="0" err="1"/>
              <a:t>StudentID</a:t>
            </a:r>
            <a:r>
              <a:rPr lang="en-US" altLang="en-US" sz="2600" dirty="0"/>
              <a:t> </a:t>
            </a:r>
            <a:r>
              <a:rPr lang="en-US" altLang="en-US" sz="2600" dirty="0">
                <a:sym typeface="Wingdings" pitchFamily="2" charset="2"/>
              </a:rPr>
              <a:t> School  (given)</a:t>
            </a:r>
          </a:p>
          <a:p>
            <a:endParaRPr lang="en-US" altLang="en-US" sz="2600" dirty="0">
              <a:sym typeface="Wingdings" pitchFamily="2" charset="2"/>
            </a:endParaRPr>
          </a:p>
          <a:p>
            <a:r>
              <a:rPr lang="en-US" altLang="en-US" sz="2600" dirty="0">
                <a:sym typeface="Wingdings" pitchFamily="2" charset="2"/>
              </a:rPr>
              <a:t>Then</a:t>
            </a:r>
            <a:endParaRPr lang="en-US" altLang="en-US" sz="1700" dirty="0">
              <a:sym typeface="Wingdings" pitchFamily="2" charset="2"/>
            </a:endParaRPr>
          </a:p>
          <a:p>
            <a:pPr lvl="1"/>
            <a:r>
              <a:rPr lang="en-US" altLang="en-US" sz="2200" dirty="0">
                <a:sym typeface="Wingdings" pitchFamily="2" charset="2"/>
              </a:rPr>
              <a:t>Dorm, </a:t>
            </a:r>
            <a:r>
              <a:rPr lang="en-US" altLang="en-US" sz="2200" dirty="0" err="1">
                <a:sym typeface="Wingdings" pitchFamily="2" charset="2"/>
              </a:rPr>
              <a:t>StudentID</a:t>
            </a:r>
            <a:r>
              <a:rPr lang="en-US" altLang="en-US" sz="2200" dirty="0">
                <a:sym typeface="Wingdings" pitchFamily="2" charset="2"/>
              </a:rPr>
              <a:t>  Dorm, School</a:t>
            </a:r>
          </a:p>
          <a:p>
            <a:pPr lvl="1"/>
            <a:r>
              <a:rPr lang="en-US" altLang="en-US" sz="2200" dirty="0">
                <a:sym typeface="Wingdings" pitchFamily="2" charset="2"/>
              </a:rPr>
              <a:t>Location, </a:t>
            </a:r>
            <a:r>
              <a:rPr lang="en-US" altLang="en-US" sz="2200" dirty="0" err="1">
                <a:sym typeface="Wingdings" pitchFamily="2" charset="2"/>
              </a:rPr>
              <a:t>StudentID</a:t>
            </a:r>
            <a:r>
              <a:rPr lang="en-US" altLang="en-US" sz="2200" dirty="0">
                <a:sym typeface="Wingdings" pitchFamily="2" charset="2"/>
              </a:rPr>
              <a:t>  Location, School</a:t>
            </a:r>
          </a:p>
          <a:p>
            <a:pPr lvl="1"/>
            <a:r>
              <a:rPr lang="en-US" altLang="en-US" sz="2200" dirty="0" err="1">
                <a:sym typeface="Wingdings" pitchFamily="2" charset="2"/>
              </a:rPr>
              <a:t>SomeAttrSet</a:t>
            </a:r>
            <a:r>
              <a:rPr lang="en-US" altLang="en-US" sz="2200" dirty="0">
                <a:sym typeface="Wingdings" pitchFamily="2" charset="2"/>
              </a:rPr>
              <a:t>, </a:t>
            </a:r>
            <a:r>
              <a:rPr lang="en-US" altLang="en-US" sz="2200" dirty="0" err="1">
                <a:sym typeface="Wingdings" pitchFamily="2" charset="2"/>
              </a:rPr>
              <a:t>StudentID</a:t>
            </a:r>
            <a:r>
              <a:rPr lang="en-US" altLang="en-US" sz="2200" dirty="0">
                <a:sym typeface="Wingdings" pitchFamily="2" charset="2"/>
              </a:rPr>
              <a:t>  </a:t>
            </a:r>
            <a:r>
              <a:rPr lang="en-US" altLang="en-US" sz="2200" dirty="0" err="1">
                <a:sym typeface="Wingdings" pitchFamily="2" charset="2"/>
              </a:rPr>
              <a:t>SomeAttrSet</a:t>
            </a:r>
            <a:r>
              <a:rPr lang="en-US" altLang="en-US" sz="2200" dirty="0">
                <a:sym typeface="Wingdings" pitchFamily="2" charset="2"/>
              </a:rPr>
              <a:t>, School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EE7C3C-1F8B-E840-BAC9-17406234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A5BE52-9233-BD4A-AFE0-A0BFA312C968}" type="slidenum">
              <a:rPr lang="en-US" altLang="en-US">
                <a:solidFill>
                  <a:srgbClr val="898989"/>
                </a:solidFill>
              </a:rPr>
              <a:pPr eaLnBrk="1" hangingPunct="1"/>
              <a:t>21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44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C8CF2DB4-D1B2-5846-B75E-4B0B8E728F1C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98C3F14F-6BDC-C748-B24C-E3CD71B8BB0C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/>
              <a:t>Augmentation</a:t>
            </a:r>
          </a:p>
          <a:p>
            <a:pPr lvl="1"/>
            <a:r>
              <a:rPr lang="en-US" altLang="en-US"/>
              <a:t>If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 then WX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WY</a:t>
            </a:r>
          </a:p>
          <a:p>
            <a:pPr lvl="1"/>
            <a:endParaRPr lang="en-US" altLang="en-US"/>
          </a:p>
          <a:p>
            <a:r>
              <a:rPr lang="en-US" altLang="en-US" sz="2600"/>
              <a:t>(StudentID, School, Location, Dorm, SchoolCost)</a:t>
            </a:r>
          </a:p>
          <a:p>
            <a:r>
              <a:rPr lang="en-US" altLang="en-US" sz="2600"/>
              <a:t>StudentID </a:t>
            </a:r>
            <a:r>
              <a:rPr lang="en-US" altLang="en-US" sz="2600">
                <a:sym typeface="Wingdings" pitchFamily="2" charset="2"/>
              </a:rPr>
              <a:t> School  (given)</a:t>
            </a:r>
          </a:p>
          <a:p>
            <a:pPr lvl="4"/>
            <a:endParaRPr lang="en-US" altLang="en-US" sz="1700">
              <a:sym typeface="Wingdings" pitchFamily="2" charset="2"/>
            </a:endParaRPr>
          </a:p>
          <a:p>
            <a:r>
              <a:rPr lang="en-US" altLang="en-US" sz="2600">
                <a:sym typeface="Wingdings" pitchFamily="2" charset="2"/>
              </a:rPr>
              <a:t>Dorm, StudentID  Dorm, School</a:t>
            </a:r>
          </a:p>
          <a:p>
            <a:r>
              <a:rPr lang="en-US" altLang="en-US" sz="2600">
                <a:sym typeface="Wingdings" pitchFamily="2" charset="2"/>
              </a:rPr>
              <a:t>Location, StudentID  Location, School</a:t>
            </a:r>
          </a:p>
          <a:p>
            <a:r>
              <a:rPr lang="en-US" altLang="en-US" sz="2600">
                <a:sym typeface="Wingdings" pitchFamily="2" charset="2"/>
              </a:rPr>
              <a:t>SomeAttrSet, StudentID  SomeAttrSet, School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EE7C3C-1F8B-E840-BAC9-17406234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A5BE52-9233-BD4A-AFE0-A0BFA312C968}" type="slidenum">
              <a:rPr lang="en-US" altLang="en-US">
                <a:solidFill>
                  <a:srgbClr val="898989"/>
                </a:solidFill>
              </a:rPr>
              <a:pPr eaLnBrk="1" hangingPunct="1"/>
              <a:t>22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46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9BC9E314-008D-7A4B-ADF0-8A95D905A5E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15448751-9AEF-5A4B-BFF7-4E45DA781C2E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1371600" lvl="3" indent="0">
              <a:buNone/>
            </a:pPr>
            <a:endParaRPr lang="en-US" altLang="en-US" dirty="0"/>
          </a:p>
          <a:p>
            <a:r>
              <a:rPr lang="en-US" altLang="en-US" sz="2600" dirty="0"/>
              <a:t>(</a:t>
            </a:r>
            <a:r>
              <a:rPr lang="en-US" altLang="en-US" sz="2600" dirty="0" err="1"/>
              <a:t>StudentID</a:t>
            </a:r>
            <a:r>
              <a:rPr lang="en-US" altLang="en-US" sz="2600" dirty="0"/>
              <a:t>, School, Location, Dorm, </a:t>
            </a:r>
            <a:r>
              <a:rPr lang="en-US" altLang="en-US" sz="2600" dirty="0" err="1"/>
              <a:t>SchoolCost</a:t>
            </a:r>
            <a:r>
              <a:rPr lang="en-US" altLang="en-US" sz="2600" dirty="0"/>
              <a:t>)</a:t>
            </a:r>
          </a:p>
          <a:p>
            <a:pPr lvl="3"/>
            <a:endParaRPr lang="en-US" altLang="en-US" sz="1700" dirty="0"/>
          </a:p>
          <a:p>
            <a:r>
              <a:rPr lang="en-US" altLang="en-US" sz="2600" dirty="0" err="1"/>
              <a:t>StudentID</a:t>
            </a:r>
            <a:r>
              <a:rPr lang="en-US" altLang="en-US" sz="2600" dirty="0"/>
              <a:t> </a:t>
            </a:r>
            <a:r>
              <a:rPr lang="en-US" altLang="en-US" sz="2600" dirty="0">
                <a:sym typeface="Wingdings" pitchFamily="2" charset="2"/>
              </a:rPr>
              <a:t> School  (given)</a:t>
            </a:r>
          </a:p>
          <a:p>
            <a:r>
              <a:rPr lang="en-US" altLang="en-US" sz="2600" dirty="0">
                <a:sym typeface="Wingdings" pitchFamily="2" charset="2"/>
              </a:rPr>
              <a:t>School  Location (given)</a:t>
            </a:r>
          </a:p>
          <a:p>
            <a:pPr lvl="4"/>
            <a:endParaRPr lang="en-US" altLang="en-US" sz="1700" dirty="0">
              <a:sym typeface="Wingdings" pitchFamily="2" charset="2"/>
            </a:endParaRPr>
          </a:p>
          <a:p>
            <a:r>
              <a:rPr lang="en-US" altLang="en-US" sz="2600" dirty="0" err="1">
                <a:sym typeface="Wingdings" pitchFamily="2" charset="2"/>
              </a:rPr>
              <a:t>StudentID</a:t>
            </a:r>
            <a:r>
              <a:rPr lang="en-US" altLang="en-US" sz="2600" dirty="0">
                <a:sym typeface="Wingdings" pitchFamily="2" charset="2"/>
              </a:rPr>
              <a:t>  Location (derived)</a:t>
            </a:r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C50C59-C6A4-044A-8080-E7C7B38C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7384A2-A067-4241-ABC9-8427099649A4}" type="slidenum">
              <a:rPr lang="en-US" altLang="en-US">
                <a:solidFill>
                  <a:srgbClr val="898989"/>
                </a:solidFill>
              </a:rPr>
              <a:pPr eaLnBrk="1" hangingPunct="1"/>
              <a:t>23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79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9BC9E314-008D-7A4B-ADF0-8A95D905A5E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15448751-9AEF-5A4B-BFF7-4E45DA781C2E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 dirty="0"/>
              <a:t>Transitivity</a:t>
            </a:r>
          </a:p>
          <a:p>
            <a:pPr lvl="1"/>
            <a:r>
              <a:rPr lang="en-US" altLang="en-US" dirty="0"/>
              <a:t>If X </a:t>
            </a: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 Y and Y </a:t>
            </a: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 Z then X </a:t>
            </a:r>
            <a:r>
              <a:rPr lang="en-US" altLang="en-US" dirty="0">
                <a:sym typeface="Wingdings" pitchFamily="2" charset="2"/>
              </a:rPr>
              <a:t></a:t>
            </a:r>
            <a:r>
              <a:rPr lang="en-US" altLang="en-US" dirty="0"/>
              <a:t> Z</a:t>
            </a:r>
          </a:p>
          <a:p>
            <a:pPr lvl="3"/>
            <a:endParaRPr lang="en-US" altLang="en-US" dirty="0"/>
          </a:p>
          <a:p>
            <a:r>
              <a:rPr lang="en-US" altLang="en-US" sz="2600" dirty="0"/>
              <a:t>(</a:t>
            </a:r>
            <a:r>
              <a:rPr lang="en-US" altLang="en-US" sz="2600" dirty="0" err="1"/>
              <a:t>StudentID</a:t>
            </a:r>
            <a:r>
              <a:rPr lang="en-US" altLang="en-US" sz="2600" dirty="0"/>
              <a:t>, School, Location, Dorm, </a:t>
            </a:r>
            <a:r>
              <a:rPr lang="en-US" altLang="en-US" sz="2600" dirty="0" err="1"/>
              <a:t>SchoolCost</a:t>
            </a:r>
            <a:r>
              <a:rPr lang="en-US" altLang="en-US" sz="2600" dirty="0"/>
              <a:t>)</a:t>
            </a:r>
          </a:p>
          <a:p>
            <a:pPr lvl="3"/>
            <a:endParaRPr lang="en-US" altLang="en-US" sz="1700" dirty="0"/>
          </a:p>
          <a:p>
            <a:r>
              <a:rPr lang="en-US" altLang="en-US" sz="2600" dirty="0" err="1"/>
              <a:t>StudentID</a:t>
            </a:r>
            <a:r>
              <a:rPr lang="en-US" altLang="en-US" sz="2600" dirty="0"/>
              <a:t> </a:t>
            </a:r>
            <a:r>
              <a:rPr lang="en-US" altLang="en-US" sz="2600" dirty="0">
                <a:sym typeface="Wingdings" pitchFamily="2" charset="2"/>
              </a:rPr>
              <a:t> School  (given)</a:t>
            </a:r>
          </a:p>
          <a:p>
            <a:r>
              <a:rPr lang="en-US" altLang="en-US" sz="2600" dirty="0">
                <a:sym typeface="Wingdings" pitchFamily="2" charset="2"/>
              </a:rPr>
              <a:t>School  Location (given)</a:t>
            </a:r>
          </a:p>
          <a:p>
            <a:pPr lvl="4"/>
            <a:endParaRPr lang="en-US" altLang="en-US" sz="1700" dirty="0">
              <a:sym typeface="Wingdings" pitchFamily="2" charset="2"/>
            </a:endParaRPr>
          </a:p>
          <a:p>
            <a:r>
              <a:rPr lang="en-US" altLang="en-US" sz="2600" dirty="0" err="1">
                <a:sym typeface="Wingdings" pitchFamily="2" charset="2"/>
              </a:rPr>
              <a:t>StudentID</a:t>
            </a:r>
            <a:r>
              <a:rPr lang="en-US" altLang="en-US" sz="2600" dirty="0">
                <a:sym typeface="Wingdings" pitchFamily="2" charset="2"/>
              </a:rPr>
              <a:t>  Location (derived)</a:t>
            </a:r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C50C59-C6A4-044A-8080-E7C7B38C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D7384A2-A067-4241-ABC9-8427099649A4}" type="slidenum">
              <a:rPr lang="en-US" altLang="en-US">
                <a:solidFill>
                  <a:srgbClr val="898989"/>
                </a:solidFill>
              </a:rPr>
              <a:pPr eaLnBrk="1" hangingPunct="1"/>
              <a:t>24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472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A228EADA-B25C-0F47-A1E3-DF2E5C35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20763"/>
          </a:xfrm>
        </p:spPr>
        <p:txBody>
          <a:bodyPr/>
          <a:lstStyle/>
          <a:p>
            <a:r>
              <a:rPr lang="en-US" altLang="en-US"/>
              <a:t>Inference Rules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09420CA-35F6-5E47-9F97-8F05EE445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8686800" cy="40386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Reflexivity: If X includes Y, then X  Y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Augmentation: If X  Y, then XZ  YZ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Transitivity: If X  Y and Y  Z, then X  Z</a:t>
            </a:r>
          </a:p>
        </p:txBody>
      </p:sp>
      <p:sp>
        <p:nvSpPr>
          <p:cNvPr id="46083" name="Slide Number Placeholder 1">
            <a:extLst>
              <a:ext uri="{FF2B5EF4-FFF2-40B4-BE49-F238E27FC236}">
                <a16:creationId xmlns:a16="http://schemas.microsoft.com/office/drawing/2014/main" id="{2A3D3A02-0AC1-D94F-B1B2-77C962AEE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CA5ABA-F050-3E4E-9D1D-6FE45D13435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683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49C68AD2-5820-0D4A-89DE-B4D12FF546BE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0FCD3851-5D32-DC45-B6C7-B3F7BB3DB231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/>
              <a:t>Union</a:t>
            </a:r>
          </a:p>
          <a:p>
            <a:pPr lvl="1"/>
            <a:r>
              <a:rPr lang="en-US" altLang="en-US"/>
              <a:t>If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Y,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 then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YZ</a:t>
            </a:r>
          </a:p>
          <a:p>
            <a:pPr lvl="1"/>
            <a:endParaRPr lang="en-US" altLang="en-US"/>
          </a:p>
          <a:p>
            <a:r>
              <a:rPr lang="en-US" altLang="en-US" sz="2600"/>
              <a:t>(StudentID, School, Location, Dorm, SchoolCost)</a:t>
            </a:r>
          </a:p>
          <a:p>
            <a:pPr lvl="4"/>
            <a:endParaRPr lang="en-US" altLang="en-US" sz="1700"/>
          </a:p>
          <a:p>
            <a:r>
              <a:rPr lang="en-US" altLang="en-US" sz="2600"/>
              <a:t>StudentID </a:t>
            </a:r>
            <a:r>
              <a:rPr lang="en-US" altLang="en-US" sz="2600">
                <a:sym typeface="Wingdings" pitchFamily="2" charset="2"/>
              </a:rPr>
              <a:t> School  (given)</a:t>
            </a:r>
          </a:p>
          <a:p>
            <a:r>
              <a:rPr lang="en-US" altLang="en-US" sz="2600">
                <a:sym typeface="Wingdings" pitchFamily="2" charset="2"/>
              </a:rPr>
              <a:t>StudentID  Location (derived earlier)</a:t>
            </a:r>
          </a:p>
          <a:p>
            <a:pPr lvl="4"/>
            <a:endParaRPr lang="en-US" altLang="en-US" sz="1700">
              <a:sym typeface="Wingdings" pitchFamily="2" charset="2"/>
            </a:endParaRPr>
          </a:p>
          <a:p>
            <a:r>
              <a:rPr lang="en-US" altLang="en-US" sz="2600"/>
              <a:t>StudentID </a:t>
            </a:r>
            <a:r>
              <a:rPr lang="en-US" altLang="en-US" sz="2600">
                <a:sym typeface="Wingdings" pitchFamily="2" charset="2"/>
              </a:rPr>
              <a:t> School, Location  (union)</a:t>
            </a:r>
            <a:endParaRPr lang="en-US" alt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D87CCC-7293-6447-A8C0-ADF08618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5104C9-47A3-B147-A247-555CC9458238}" type="slidenum">
              <a:rPr lang="en-US" altLang="en-US">
                <a:solidFill>
                  <a:srgbClr val="898989"/>
                </a:solidFill>
              </a:rPr>
              <a:pPr eaLnBrk="1" hangingPunct="1"/>
              <a:t>26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279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A228EADA-B25C-0F47-A1E3-DF2E5C35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20763"/>
          </a:xfrm>
        </p:spPr>
        <p:txBody>
          <a:bodyPr/>
          <a:lstStyle/>
          <a:p>
            <a:r>
              <a:rPr lang="en-US" altLang="en-US"/>
              <a:t>Inference Rules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09420CA-35F6-5E47-9F97-8F05EE445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8686800" cy="40386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Reflexivity: If X includes Y, then X  Y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Augmentation: If X  Y, then XZ  YZ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Transitivity: If X  Y and Y  Z, then X  Z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[Union: If X  Y and X  Z, then X  YZ]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[Decomposition: If X  YZ, then X  Y and X  Z ]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[Pseudo-transitivity: If X  Y and WY  Z, 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US" sz="3400" dirty="0">
                <a:sym typeface="Wingdings" pitchFamily="2" charset="2"/>
              </a:rPr>
              <a:t>				      then   	WX  Z]</a:t>
            </a:r>
          </a:p>
          <a:p>
            <a:pPr>
              <a:defRPr/>
            </a:pPr>
            <a:endParaRPr lang="en-US" sz="3400" dirty="0">
              <a:sym typeface="Wingdings" pitchFamily="2" charset="2"/>
            </a:endParaRPr>
          </a:p>
        </p:txBody>
      </p:sp>
      <p:sp>
        <p:nvSpPr>
          <p:cNvPr id="46083" name="Slide Number Placeholder 1">
            <a:extLst>
              <a:ext uri="{FF2B5EF4-FFF2-40B4-BE49-F238E27FC236}">
                <a16:creationId xmlns:a16="http://schemas.microsoft.com/office/drawing/2014/main" id="{2A3D3A02-0AC1-D94F-B1B2-77C962AEE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CA5ABA-F050-3E4E-9D1D-6FE45D13435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7FFC9D27-37B9-634D-B925-EA52F4FF62D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/>
              <a:t>Union: Derived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74041AA3-0D8E-2C44-8E4F-F4CF29F911E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altLang="en-US"/>
              <a:t>Union</a:t>
            </a:r>
          </a:p>
          <a:p>
            <a:pPr lvl="1"/>
            <a:r>
              <a:rPr lang="en-US" altLang="en-US"/>
              <a:t>If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Y,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 then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Y, Z</a:t>
            </a:r>
          </a:p>
          <a:p>
            <a:pPr lvl="1"/>
            <a:endParaRPr lang="en-US" altLang="en-US"/>
          </a:p>
          <a:p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Y (given above)</a:t>
            </a:r>
          </a:p>
          <a:p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Z (given above)</a:t>
            </a:r>
          </a:p>
          <a:p>
            <a:pPr lvl="4"/>
            <a:endParaRPr lang="en-US" altLang="en-US" sz="1400"/>
          </a:p>
          <a:p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XZ (augment </a:t>
            </a:r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Z by X)</a:t>
            </a:r>
          </a:p>
          <a:p>
            <a:r>
              <a:rPr lang="en-US" altLang="en-US" sz="2600"/>
              <a:t>XZ </a:t>
            </a:r>
            <a:r>
              <a:rPr lang="en-US" altLang="en-US" sz="2600">
                <a:sym typeface="Wingdings" pitchFamily="2" charset="2"/>
              </a:rPr>
              <a:t> YZ (augment </a:t>
            </a:r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Y by Z)</a:t>
            </a:r>
          </a:p>
          <a:p>
            <a:pPr lvl="4"/>
            <a:endParaRPr lang="en-US" altLang="en-US" sz="1400"/>
          </a:p>
          <a:p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YZ (transitivity rule)</a:t>
            </a:r>
            <a:endParaRPr lang="en-US" altLang="en-US" sz="260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74A23E6-BAB5-F24F-A310-FC492F2CA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45CC45-A2B4-0147-B105-7D72E3A3F049}" type="slidenum">
              <a:rPr lang="en-US" altLang="en-US">
                <a:solidFill>
                  <a:srgbClr val="898989"/>
                </a:solidFill>
              </a:rPr>
              <a:pPr eaLnBrk="1" hangingPunct="1"/>
              <a:t>28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777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BFA63419-69DC-9942-9103-88872B31AA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en-US"/>
              <a:t>Decomposition: Derived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B573F86A-E69A-C043-8C59-C50DA6A154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93838"/>
            <a:ext cx="8229600" cy="4525962"/>
          </a:xfrm>
        </p:spPr>
        <p:txBody>
          <a:bodyPr/>
          <a:lstStyle/>
          <a:p>
            <a:r>
              <a:rPr lang="en-US" altLang="en-US"/>
              <a:t>Decomposition</a:t>
            </a:r>
          </a:p>
          <a:p>
            <a:pPr lvl="1"/>
            <a:r>
              <a:rPr lang="en-US" altLang="en-US"/>
              <a:t>If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YZ then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 and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</a:t>
            </a:r>
          </a:p>
          <a:p>
            <a:endParaRPr lang="en-US" altLang="en-US"/>
          </a:p>
          <a:p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YZ (given above)</a:t>
            </a:r>
          </a:p>
          <a:p>
            <a:r>
              <a:rPr lang="en-US" altLang="en-US" sz="2600"/>
              <a:t>YZ </a:t>
            </a:r>
            <a:r>
              <a:rPr lang="en-US" altLang="en-US" sz="2600">
                <a:sym typeface="Wingdings" pitchFamily="2" charset="2"/>
              </a:rPr>
              <a:t> Z (reflexivity rule)</a:t>
            </a:r>
          </a:p>
          <a:p>
            <a:pPr lvl="4"/>
            <a:endParaRPr lang="en-US" altLang="en-US" sz="1400"/>
          </a:p>
          <a:p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Z (transitive rule)</a:t>
            </a:r>
          </a:p>
          <a:p>
            <a:endParaRPr lang="en-US" altLang="en-US" sz="2600">
              <a:sym typeface="Wingdings" pitchFamily="2" charset="2"/>
            </a:endParaRPr>
          </a:p>
          <a:p>
            <a:r>
              <a:rPr lang="en-US" altLang="en-US" sz="2600">
                <a:sym typeface="Wingdings" pitchFamily="2" charset="2"/>
              </a:rPr>
              <a:t>Same with </a:t>
            </a:r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Y derivation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558204-AD50-0C44-9ED6-D5FCC731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8773DB-2337-B240-B82B-38C4BFBE54E5}" type="slidenum">
              <a:rPr lang="en-US" altLang="en-US">
                <a:solidFill>
                  <a:srgbClr val="898989"/>
                </a:solidFill>
              </a:rPr>
              <a:pPr eaLnBrk="1" hangingPunct="1"/>
              <a:t>29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9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>
            <a:extLst>
              <a:ext uri="{FF2B5EF4-FFF2-40B4-BE49-F238E27FC236}">
                <a16:creationId xmlns:a16="http://schemas.microsoft.com/office/drawing/2014/main" id="{7BEECAB2-2DF2-4D48-9DCD-52EABC2CD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/>
          <a:lstStyle/>
          <a:p>
            <a:r>
              <a:rPr lang="en-US" altLang="en-US"/>
              <a:t>Functional Dependencies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9FF63535-9348-BD41-975A-98652780EAEF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ECD632EB-B6A4-8F4A-9753-27112C2EA5F7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/>
              <a:t>Decomposition</a:t>
            </a:r>
          </a:p>
          <a:p>
            <a:pPr lvl="1"/>
            <a:r>
              <a:rPr lang="en-US" altLang="en-US"/>
              <a:t>If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YZ then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 and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</a:t>
            </a:r>
          </a:p>
          <a:p>
            <a:pPr lvl="1"/>
            <a:endParaRPr lang="en-US" altLang="en-US"/>
          </a:p>
          <a:p>
            <a:r>
              <a:rPr lang="en-US" altLang="en-US" sz="2600"/>
              <a:t>(StudentID, School, Location, Dorm, SchoolCost)</a:t>
            </a:r>
          </a:p>
          <a:p>
            <a:pPr lvl="4"/>
            <a:endParaRPr lang="en-US" altLang="en-US" sz="1700"/>
          </a:p>
          <a:p>
            <a:r>
              <a:rPr lang="en-US" altLang="en-US" sz="2600"/>
              <a:t>StudentID </a:t>
            </a:r>
            <a:r>
              <a:rPr lang="en-US" altLang="en-US" sz="2600">
                <a:sym typeface="Wingdings" pitchFamily="2" charset="2"/>
              </a:rPr>
              <a:t> School, Location  (given)</a:t>
            </a:r>
          </a:p>
          <a:p>
            <a:endParaRPr lang="en-US" altLang="en-US" sz="2600"/>
          </a:p>
          <a:p>
            <a:r>
              <a:rPr lang="en-US" altLang="en-US" sz="2600"/>
              <a:t>StudentID </a:t>
            </a:r>
            <a:r>
              <a:rPr lang="en-US" altLang="en-US" sz="2600">
                <a:sym typeface="Wingdings" pitchFamily="2" charset="2"/>
              </a:rPr>
              <a:t> School  (decomposition)</a:t>
            </a:r>
          </a:p>
          <a:p>
            <a:r>
              <a:rPr lang="en-US" altLang="en-US" sz="2600">
                <a:sym typeface="Wingdings" pitchFamily="2" charset="2"/>
              </a:rPr>
              <a:t>StudentID  Location (decomposition)</a:t>
            </a:r>
          </a:p>
        </p:txBody>
      </p:sp>
      <p:sp>
        <p:nvSpPr>
          <p:cNvPr id="39940" name="Slide Number Placeholder 1">
            <a:extLst>
              <a:ext uri="{FF2B5EF4-FFF2-40B4-BE49-F238E27FC236}">
                <a16:creationId xmlns:a16="http://schemas.microsoft.com/office/drawing/2014/main" id="{C064FDCA-CDE2-324D-9FFF-EA93781E9166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9A91D5-4D77-434C-B6CB-37C4139F9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393B92-0233-714F-A93F-D02C2C479B23}" type="slidenum">
              <a:rPr lang="en-US" altLang="en-US">
                <a:solidFill>
                  <a:srgbClr val="898989"/>
                </a:solidFill>
              </a:rPr>
              <a:pPr eaLnBrk="1" hangingPunct="1"/>
              <a:t>30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3719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8EACA199-57E4-F848-A7B3-79B0606950C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en-US"/>
              <a:t>Pseudo-Transitivity: Derived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2A746D3E-C8ED-3C43-82DB-9E545FE2761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493838"/>
            <a:ext cx="8229600" cy="4525962"/>
          </a:xfrm>
        </p:spPr>
        <p:txBody>
          <a:bodyPr/>
          <a:lstStyle/>
          <a:p>
            <a:r>
              <a:rPr lang="en-US" altLang="en-US"/>
              <a:t>Pseudo-transitivity</a:t>
            </a:r>
          </a:p>
          <a:p>
            <a:pPr lvl="1"/>
            <a:r>
              <a:rPr lang="en-US" altLang="en-US"/>
              <a:t>If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 and WY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 then WX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</a:t>
            </a:r>
          </a:p>
          <a:p>
            <a:pPr lvl="1"/>
            <a:endParaRPr lang="en-US" altLang="en-US"/>
          </a:p>
          <a:p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Y (given above)</a:t>
            </a:r>
          </a:p>
          <a:p>
            <a:r>
              <a:rPr lang="en-US" altLang="en-US" sz="2600"/>
              <a:t>WY </a:t>
            </a:r>
            <a:r>
              <a:rPr lang="en-US" altLang="en-US" sz="2600">
                <a:sym typeface="Wingdings" pitchFamily="2" charset="2"/>
              </a:rPr>
              <a:t> Z (given above)</a:t>
            </a:r>
          </a:p>
          <a:p>
            <a:pPr lvl="4"/>
            <a:endParaRPr lang="en-US" altLang="en-US" sz="1400"/>
          </a:p>
          <a:p>
            <a:r>
              <a:rPr lang="en-US" altLang="en-US" sz="2600"/>
              <a:t>WX </a:t>
            </a:r>
            <a:r>
              <a:rPr lang="en-US" altLang="en-US" sz="2600">
                <a:sym typeface="Wingdings" pitchFamily="2" charset="2"/>
              </a:rPr>
              <a:t> WY (augment </a:t>
            </a:r>
            <a:r>
              <a:rPr lang="en-US" altLang="en-US" sz="2600"/>
              <a:t>X </a:t>
            </a:r>
            <a:r>
              <a:rPr lang="en-US" altLang="en-US" sz="2600">
                <a:sym typeface="Wingdings" pitchFamily="2" charset="2"/>
              </a:rPr>
              <a:t> Y with W)</a:t>
            </a:r>
          </a:p>
          <a:p>
            <a:pPr lvl="3"/>
            <a:endParaRPr lang="en-US" altLang="en-US" sz="1400">
              <a:sym typeface="Wingdings" pitchFamily="2" charset="2"/>
            </a:endParaRPr>
          </a:p>
          <a:p>
            <a:r>
              <a:rPr lang="en-US" altLang="en-US" sz="2600">
                <a:sym typeface="Wingdings" pitchFamily="2" charset="2"/>
              </a:rPr>
              <a:t>WX  Z (transitivity on </a:t>
            </a:r>
            <a:r>
              <a:rPr lang="en-US" altLang="en-US" sz="2600"/>
              <a:t>WX </a:t>
            </a:r>
            <a:r>
              <a:rPr lang="en-US" altLang="en-US" sz="2600">
                <a:sym typeface="Wingdings" pitchFamily="2" charset="2"/>
              </a:rPr>
              <a:t> WY and </a:t>
            </a:r>
            <a:r>
              <a:rPr lang="en-US" altLang="en-US" sz="2600"/>
              <a:t>WY </a:t>
            </a:r>
            <a:r>
              <a:rPr lang="en-US" altLang="en-US" sz="2600">
                <a:sym typeface="Wingdings" pitchFamily="2" charset="2"/>
              </a:rPr>
              <a:t> Z)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FBAD8F-54C6-4A40-9C41-6E4EFF1A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D2835D-75A4-DA47-B427-FDFA5815A801}" type="slidenum">
              <a:rPr lang="en-US" altLang="en-US">
                <a:solidFill>
                  <a:srgbClr val="898989"/>
                </a:solidFill>
              </a:rPr>
              <a:pPr eaLnBrk="1" hangingPunct="1"/>
              <a:t>31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68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D53788F3-889E-8948-B3BE-D91640E5E0D3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/>
              <a:t>Functional Dependency Rules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4FE73AFF-F090-F248-8945-42E7BD65FAE3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en-US"/>
              <a:t>Pseudo-transitivity</a:t>
            </a:r>
          </a:p>
          <a:p>
            <a:pPr lvl="1"/>
            <a:r>
              <a:rPr lang="en-US" altLang="en-US"/>
              <a:t>If 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Y and WY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 then WX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</a:t>
            </a:r>
          </a:p>
          <a:p>
            <a:pPr lvl="2"/>
            <a:endParaRPr lang="en-US" altLang="en-US"/>
          </a:p>
          <a:p>
            <a:r>
              <a:rPr lang="en-US" altLang="en-US" sz="2600"/>
              <a:t>(StudentID, School, Location, Dorm, SchoolCost)</a:t>
            </a:r>
          </a:p>
          <a:p>
            <a:pPr lvl="4"/>
            <a:endParaRPr lang="en-US" altLang="en-US" sz="1700"/>
          </a:p>
          <a:p>
            <a:r>
              <a:rPr lang="en-US" altLang="en-US" sz="2600"/>
              <a:t>StudentID </a:t>
            </a:r>
            <a:r>
              <a:rPr lang="en-US" altLang="en-US" sz="2600">
                <a:sym typeface="Wingdings" pitchFamily="2" charset="2"/>
              </a:rPr>
              <a:t> Dorm  (given)</a:t>
            </a:r>
            <a:endParaRPr lang="en-US" altLang="en-US" sz="2600"/>
          </a:p>
          <a:p>
            <a:r>
              <a:rPr lang="en-US" altLang="en-US" sz="2600"/>
              <a:t>School, Dorm </a:t>
            </a:r>
            <a:r>
              <a:rPr lang="en-US" altLang="en-US" sz="2600">
                <a:sym typeface="Wingdings" pitchFamily="2" charset="2"/>
              </a:rPr>
              <a:t> SchoolCost (given)</a:t>
            </a:r>
          </a:p>
          <a:p>
            <a:endParaRPr lang="en-US" altLang="en-US" sz="2600">
              <a:sym typeface="Wingdings" pitchFamily="2" charset="2"/>
            </a:endParaRPr>
          </a:p>
          <a:p>
            <a:r>
              <a:rPr lang="en-US" altLang="en-US" sz="2600">
                <a:sym typeface="Wingdings" pitchFamily="2" charset="2"/>
              </a:rPr>
              <a:t>School, StudentID  SchoolCost (pseudo-trans.)</a:t>
            </a:r>
          </a:p>
        </p:txBody>
      </p:sp>
      <p:sp>
        <p:nvSpPr>
          <p:cNvPr id="41988" name="Slide Number Placeholder 1">
            <a:extLst>
              <a:ext uri="{FF2B5EF4-FFF2-40B4-BE49-F238E27FC236}">
                <a16:creationId xmlns:a16="http://schemas.microsoft.com/office/drawing/2014/main" id="{6B6AB75B-1492-414D-A79E-21709DA808C8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FA05D26-EBD7-8D46-90F1-3F1ACAFB95C8}" type="slidenum">
              <a:rPr lang="en-US" altLang="en-US" sz="140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1D7283-6A41-9B43-BFC2-8A5915774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ABE9E1-63C1-E141-B8A4-9436D2179C96}" type="slidenum">
              <a:rPr lang="en-US" altLang="en-US">
                <a:solidFill>
                  <a:srgbClr val="898989"/>
                </a:solidFill>
              </a:rPr>
              <a:pPr eaLnBrk="1" hangingPunct="1"/>
              <a:t>32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2701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A228EADA-B25C-0F47-A1E3-DF2E5C35F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020763"/>
          </a:xfrm>
        </p:spPr>
        <p:txBody>
          <a:bodyPr/>
          <a:lstStyle/>
          <a:p>
            <a:r>
              <a:rPr lang="en-US" altLang="en-US"/>
              <a:t>Inference Rules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409420CA-35F6-5E47-9F97-8F05EE445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8686800" cy="40386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Reflexivity: If X includes Y, then X  Y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Augmentation: If X  Y, then XZ  YZ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Transitivity: If X  Y and Y  Z, then X  Z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[Union: If X  Y and X  Z, then X  YZ]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[Decomposition: If X  YZ, then X  Y and X  Z ]</a:t>
            </a:r>
          </a:p>
          <a:p>
            <a:pPr marL="971550" lvl="1" indent="-514350">
              <a:buFont typeface="+mj-lt"/>
              <a:buAutoNum type="arabicPeriod"/>
              <a:defRPr/>
            </a:pPr>
            <a:r>
              <a:rPr lang="en-US" sz="3400" dirty="0">
                <a:sym typeface="Wingdings" pitchFamily="2" charset="2"/>
              </a:rPr>
              <a:t>[Pseudo-transitivity: If X  Y and WY  Z, 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US" sz="3400" dirty="0">
                <a:sym typeface="Wingdings" pitchFamily="2" charset="2"/>
              </a:rPr>
              <a:t>				      then   	WX  Z]</a:t>
            </a:r>
          </a:p>
          <a:p>
            <a:pPr>
              <a:defRPr/>
            </a:pPr>
            <a:endParaRPr lang="en-US" sz="3400" dirty="0">
              <a:sym typeface="Wingdings" pitchFamily="2" charset="2"/>
            </a:endParaRPr>
          </a:p>
        </p:txBody>
      </p:sp>
      <p:sp>
        <p:nvSpPr>
          <p:cNvPr id="46083" name="Slide Number Placeholder 1">
            <a:extLst>
              <a:ext uri="{FF2B5EF4-FFF2-40B4-BE49-F238E27FC236}">
                <a16:creationId xmlns:a16="http://schemas.microsoft.com/office/drawing/2014/main" id="{2A3D3A02-0AC1-D94F-B1B2-77C962AEE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CA5ABA-F050-3E4E-9D1D-6FE45D13435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767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1298F5BF-C119-764E-BB38-DD6215D5B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Closures</a:t>
            </a:r>
          </a:p>
        </p:txBody>
      </p:sp>
      <p:sp>
        <p:nvSpPr>
          <p:cNvPr id="47106" name="Content Placeholder 2">
            <a:extLst>
              <a:ext uri="{FF2B5EF4-FFF2-40B4-BE49-F238E27FC236}">
                <a16:creationId xmlns:a16="http://schemas.microsoft.com/office/drawing/2014/main" id="{8BABB526-A565-D440-ABF0-55D96F4E3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For a set of functional dependencies F, the </a:t>
            </a:r>
            <a:r>
              <a:rPr lang="en-US" altLang="en-US" i="1"/>
              <a:t>closure of F </a:t>
            </a:r>
            <a:r>
              <a:rPr lang="en-US" altLang="en-US"/>
              <a:t>(</a:t>
            </a:r>
            <a:r>
              <a:rPr lang="en-US" altLang="en-US" i="1"/>
              <a:t>F</a:t>
            </a:r>
            <a:r>
              <a:rPr lang="en-US" altLang="en-US" i="1" baseline="30000"/>
              <a:t>+</a:t>
            </a:r>
            <a:r>
              <a:rPr lang="en-US" altLang="en-US"/>
              <a:t>)</a:t>
            </a:r>
            <a:r>
              <a:rPr lang="en-US" altLang="en-US" i="1"/>
              <a:t> </a:t>
            </a:r>
            <a:r>
              <a:rPr lang="en-US" altLang="en-US"/>
              <a:t>is the set of all functional dependencies that can be derived from F</a:t>
            </a:r>
          </a:p>
          <a:p>
            <a:r>
              <a:rPr lang="en-US" altLang="en-US"/>
              <a:t>F</a:t>
            </a:r>
            <a:r>
              <a:rPr lang="en-US" altLang="en-US" baseline="30000"/>
              <a:t>+</a:t>
            </a:r>
            <a:r>
              <a:rPr lang="en-US" altLang="en-US"/>
              <a:t> can be constructed from the closures under F of all possible sets of attributes X</a:t>
            </a:r>
          </a:p>
          <a:p>
            <a:r>
              <a:rPr lang="en-US" altLang="en-US"/>
              <a:t>For F and a set of attributes X, the </a:t>
            </a:r>
            <a:r>
              <a:rPr lang="en-US" altLang="en-US" i="1"/>
              <a:t>closure of X under F 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 i="1" baseline="30000"/>
              <a:t>+</a:t>
            </a:r>
            <a:r>
              <a:rPr lang="en-US" altLang="en-US"/>
              <a:t>)</a:t>
            </a:r>
            <a:r>
              <a:rPr lang="en-US" altLang="en-US" i="1"/>
              <a:t> </a:t>
            </a:r>
            <a:r>
              <a:rPr lang="en-US" altLang="en-US"/>
              <a:t>is the set of all attributes that can be determined from X</a:t>
            </a:r>
          </a:p>
        </p:txBody>
      </p:sp>
      <p:sp>
        <p:nvSpPr>
          <p:cNvPr id="47107" name="Slide Number Placeholder 1">
            <a:extLst>
              <a:ext uri="{FF2B5EF4-FFF2-40B4-BE49-F238E27FC236}">
                <a16:creationId xmlns:a16="http://schemas.microsoft.com/office/drawing/2014/main" id="{34902432-6589-104E-BF83-50EFB174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817E06-5C17-0F43-BF27-F5A25A135E93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7C94780B-3931-AE4C-956C-CDE60C790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Finding a Closure of X under F</a:t>
            </a:r>
          </a:p>
        </p:txBody>
      </p:sp>
      <p:sp>
        <p:nvSpPr>
          <p:cNvPr id="48130" name="Content Placeholder 2">
            <a:extLst>
              <a:ext uri="{FF2B5EF4-FFF2-40B4-BE49-F238E27FC236}">
                <a16:creationId xmlns:a16="http://schemas.microsoft.com/office/drawing/2014/main" id="{E7CB875F-83AD-A34D-8A95-AE80F592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8334375" cy="38814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u="sng"/>
              <a:t>To find the closure of X under F: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set X</a:t>
            </a:r>
            <a:r>
              <a:rPr lang="en-US" altLang="en-US" baseline="30000"/>
              <a:t>+</a:t>
            </a:r>
            <a:r>
              <a:rPr lang="en-US" altLang="en-US"/>
              <a:t> = X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repeat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set oldX</a:t>
            </a:r>
            <a:r>
              <a:rPr lang="en-US" altLang="en-US" baseline="30000"/>
              <a:t>+</a:t>
            </a:r>
            <a:r>
              <a:rPr lang="en-US" altLang="en-US"/>
              <a:t> = X</a:t>
            </a:r>
            <a:r>
              <a:rPr lang="en-US" altLang="en-US" baseline="30000"/>
              <a:t>+</a:t>
            </a:r>
            <a:endParaRPr lang="en-US" altLang="en-US"/>
          </a:p>
          <a:p>
            <a:pPr>
              <a:buFont typeface="Wingdings" pitchFamily="2" charset="2"/>
              <a:buNone/>
            </a:pPr>
            <a:r>
              <a:rPr lang="en-US" altLang="en-US"/>
              <a:t>	for each Y </a:t>
            </a:r>
            <a:r>
              <a:rPr lang="en-US" altLang="en-US">
                <a:sym typeface="Wingdings" pitchFamily="2" charset="2"/>
              </a:rPr>
              <a:t></a:t>
            </a:r>
            <a:r>
              <a:rPr lang="en-US" altLang="en-US"/>
              <a:t> Z in F do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	if X</a:t>
            </a:r>
            <a:r>
              <a:rPr lang="en-US" altLang="en-US" baseline="30000"/>
              <a:t>+</a:t>
            </a:r>
            <a:r>
              <a:rPr lang="en-US" altLang="en-US"/>
              <a:t> includes Y, then set X</a:t>
            </a:r>
            <a:r>
              <a:rPr lang="en-US" altLang="en-US" baseline="30000"/>
              <a:t>+</a:t>
            </a:r>
            <a:r>
              <a:rPr lang="en-US" altLang="en-US"/>
              <a:t> = X</a:t>
            </a:r>
            <a:r>
              <a:rPr lang="en-US" altLang="en-US" baseline="30000"/>
              <a:t>+</a:t>
            </a:r>
            <a:r>
              <a:rPr lang="en-US" altLang="en-US"/>
              <a:t>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en-US"/>
              <a:t>  Z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until oldX</a:t>
            </a:r>
            <a:r>
              <a:rPr lang="en-US" altLang="en-US" baseline="30000"/>
              <a:t>+</a:t>
            </a:r>
            <a:r>
              <a:rPr lang="en-US" altLang="en-US"/>
              <a:t> = X</a:t>
            </a:r>
            <a:r>
              <a:rPr lang="en-US" altLang="en-US" baseline="30000"/>
              <a:t>+</a:t>
            </a:r>
            <a:endParaRPr lang="en-US" altLang="en-US"/>
          </a:p>
          <a:p>
            <a:endParaRPr lang="en-US" altLang="en-US"/>
          </a:p>
        </p:txBody>
      </p:sp>
      <p:sp>
        <p:nvSpPr>
          <p:cNvPr id="48131" name="Slide Number Placeholder 1">
            <a:extLst>
              <a:ext uri="{FF2B5EF4-FFF2-40B4-BE49-F238E27FC236}">
                <a16:creationId xmlns:a16="http://schemas.microsoft.com/office/drawing/2014/main" id="{E5E59D62-D266-B14E-9F45-DD9EE44E3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7DD122-1163-0942-988D-C37A0695AB2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>
            <a:extLst>
              <a:ext uri="{FF2B5EF4-FFF2-40B4-BE49-F238E27FC236}">
                <a16:creationId xmlns:a16="http://schemas.microsoft.com/office/drawing/2014/main" id="{2217CFB9-F1E8-0641-97D6-043D75D12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50"/>
            <a:ext cx="9144000" cy="895350"/>
          </a:xfrm>
        </p:spPr>
        <p:txBody>
          <a:bodyPr/>
          <a:lstStyle/>
          <a:p>
            <a:pPr eaLnBrk="1" hangingPunct="1"/>
            <a:r>
              <a:rPr lang="en-US" altLang="en-US"/>
              <a:t>Attribute Closures: Example 1</a:t>
            </a:r>
          </a:p>
        </p:txBody>
      </p:sp>
      <p:sp>
        <p:nvSpPr>
          <p:cNvPr id="49154" name="Rectangle 67">
            <a:extLst>
              <a:ext uri="{FF2B5EF4-FFF2-40B4-BE49-F238E27FC236}">
                <a16:creationId xmlns:a16="http://schemas.microsoft.com/office/drawing/2014/main" id="{7591891D-E973-1243-80CA-72F55B5DC7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90613"/>
            <a:ext cx="1441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Given:</a:t>
            </a:r>
          </a:p>
        </p:txBody>
      </p:sp>
      <p:sp>
        <p:nvSpPr>
          <p:cNvPr id="49155" name="Rectangle 69">
            <a:extLst>
              <a:ext uri="{FF2B5EF4-FFF2-40B4-BE49-F238E27FC236}">
                <a16:creationId xmlns:a16="http://schemas.microsoft.com/office/drawing/2014/main" id="{FAA08399-C0C4-D14A-B177-94EABF440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572000"/>
            <a:ext cx="6469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63550" indent="-463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What is the closure of </a:t>
            </a:r>
            <a:r>
              <a:rPr lang="en-US" altLang="en-US" sz="2400">
                <a:latin typeface="Courier New" panose="02070309020205020404" pitchFamily="49" charset="0"/>
              </a:rPr>
              <a:t>CD (i.e., (CD)</a:t>
            </a:r>
            <a:r>
              <a:rPr lang="en-US" altLang="en-US" sz="2400" baseline="30000">
                <a:latin typeface="Courier New" panose="02070309020205020404" pitchFamily="49" charset="0"/>
              </a:rPr>
              <a:t>+</a:t>
            </a:r>
            <a:r>
              <a:rPr lang="en-US" altLang="en-US" sz="2400">
                <a:latin typeface="Courier New" panose="02070309020205020404" pitchFamily="49" charset="0"/>
              </a:rPr>
              <a:t>)</a:t>
            </a:r>
            <a:r>
              <a:rPr lang="en-US" altLang="en-US" sz="280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49156" name="Rectangle 71">
            <a:extLst>
              <a:ext uri="{FF2B5EF4-FFF2-40B4-BE49-F238E27FC236}">
                <a16:creationId xmlns:a16="http://schemas.microsoft.com/office/drawing/2014/main" id="{07BA09DD-7C29-8B42-BF59-34090A042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350963"/>
            <a:ext cx="5857875" cy="27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R = {A, B, C, D, E, H}</a:t>
            </a:r>
            <a:r>
              <a:rPr lang="en-US" altLang="en-US" sz="2800">
                <a:solidFill>
                  <a:srgbClr val="FFFF00"/>
                </a:solidFill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F = {A 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→ BC,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    B → CE,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    A → 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    AC → H,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    D → B}</a:t>
            </a:r>
          </a:p>
        </p:txBody>
      </p:sp>
      <p:sp>
        <p:nvSpPr>
          <p:cNvPr id="49157" name="Slide Number Placeholder 1">
            <a:extLst>
              <a:ext uri="{FF2B5EF4-FFF2-40B4-BE49-F238E27FC236}">
                <a16:creationId xmlns:a16="http://schemas.microsoft.com/office/drawing/2014/main" id="{F649654D-1A8C-7940-B147-31CCA697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650D6CB-1A37-2F4A-81BC-BF12EB73448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>
            <a:extLst>
              <a:ext uri="{FF2B5EF4-FFF2-40B4-BE49-F238E27FC236}">
                <a16:creationId xmlns:a16="http://schemas.microsoft.com/office/drawing/2014/main" id="{559F4769-2EF0-B74A-8ACF-26B8295F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50"/>
            <a:ext cx="9144000" cy="895350"/>
          </a:xfrm>
        </p:spPr>
        <p:txBody>
          <a:bodyPr/>
          <a:lstStyle/>
          <a:p>
            <a:pPr eaLnBrk="1" hangingPunct="1"/>
            <a:r>
              <a:rPr lang="en-US" altLang="en-US"/>
              <a:t>Attribute Closures: Example 1</a:t>
            </a:r>
          </a:p>
        </p:txBody>
      </p:sp>
      <p:sp>
        <p:nvSpPr>
          <p:cNvPr id="50178" name="Rectangle 67">
            <a:extLst>
              <a:ext uri="{FF2B5EF4-FFF2-40B4-BE49-F238E27FC236}">
                <a16:creationId xmlns:a16="http://schemas.microsoft.com/office/drawing/2014/main" id="{A2692E37-7A0A-4B4E-8452-A1D6FC42F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90613"/>
            <a:ext cx="1441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</a:rPr>
              <a:t>Given:</a:t>
            </a:r>
          </a:p>
        </p:txBody>
      </p:sp>
      <p:sp>
        <p:nvSpPr>
          <p:cNvPr id="50179" name="Rectangle 69">
            <a:extLst>
              <a:ext uri="{FF2B5EF4-FFF2-40B4-BE49-F238E27FC236}">
                <a16:creationId xmlns:a16="http://schemas.microsoft.com/office/drawing/2014/main" id="{F98C1432-6D87-EE40-AEAF-A66307E64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572000"/>
            <a:ext cx="64690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63550" indent="-463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What is the closure of </a:t>
            </a:r>
            <a:r>
              <a:rPr lang="en-US" altLang="en-US" sz="2400">
                <a:latin typeface="Courier New" panose="02070309020205020404" pitchFamily="49" charset="0"/>
              </a:rPr>
              <a:t>AD (i.e., (AD)</a:t>
            </a:r>
            <a:r>
              <a:rPr lang="en-US" altLang="en-US" sz="2400" baseline="30000">
                <a:latin typeface="Courier New" panose="02070309020205020404" pitchFamily="49" charset="0"/>
              </a:rPr>
              <a:t>+</a:t>
            </a:r>
            <a:r>
              <a:rPr lang="en-US" altLang="en-US" sz="2400">
                <a:latin typeface="Courier New" panose="02070309020205020404" pitchFamily="49" charset="0"/>
              </a:rPr>
              <a:t>)</a:t>
            </a:r>
            <a:r>
              <a:rPr lang="en-US" altLang="en-US" sz="280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50180" name="Rectangle 71">
            <a:extLst>
              <a:ext uri="{FF2B5EF4-FFF2-40B4-BE49-F238E27FC236}">
                <a16:creationId xmlns:a16="http://schemas.microsoft.com/office/drawing/2014/main" id="{261A5D38-5426-5042-814C-2F90A7D24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1350963"/>
            <a:ext cx="5857875" cy="27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R = {A, B, C, D, E, H}</a:t>
            </a:r>
            <a:r>
              <a:rPr lang="en-US" altLang="en-US" sz="2800">
                <a:solidFill>
                  <a:srgbClr val="FFFF00"/>
                </a:solidFill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</a:rPr>
              <a:t>F = {A 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→ BC,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    CD → 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    CD → H,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    B → E, </a:t>
            </a:r>
          </a:p>
          <a:p>
            <a:pPr eaLnBrk="1" hangingPunct="1">
              <a:buFontTx/>
              <a:buNone/>
            </a:pP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    D → B}</a:t>
            </a:r>
          </a:p>
        </p:txBody>
      </p:sp>
      <p:sp>
        <p:nvSpPr>
          <p:cNvPr id="50181" name="Slide Number Placeholder 1">
            <a:extLst>
              <a:ext uri="{FF2B5EF4-FFF2-40B4-BE49-F238E27FC236}">
                <a16:creationId xmlns:a16="http://schemas.microsoft.com/office/drawing/2014/main" id="{9A93B7F2-B4A9-1946-BE63-CFF59F2B3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88D16A-BAD4-3941-BF40-E2F82995A1C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>
            <a:extLst>
              <a:ext uri="{FF2B5EF4-FFF2-40B4-BE49-F238E27FC236}">
                <a16:creationId xmlns:a16="http://schemas.microsoft.com/office/drawing/2014/main" id="{2D9B2716-0E82-1C4A-803E-EC47F1791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SuperKey=Key</a:t>
            </a:r>
          </a:p>
        </p:txBody>
      </p:sp>
      <p:sp>
        <p:nvSpPr>
          <p:cNvPr id="51202" name="Content Placeholder 2">
            <a:extLst>
              <a:ext uri="{FF2B5EF4-FFF2-40B4-BE49-F238E27FC236}">
                <a16:creationId xmlns:a16="http://schemas.microsoft.com/office/drawing/2014/main" id="{58C77648-D193-CD4B-A30F-7517757BA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ym typeface="Wingdings" pitchFamily="2" charset="2"/>
              </a:rPr>
              <a:t>For each set X, find the closure of X under F</a:t>
            </a:r>
          </a:p>
          <a:p>
            <a:pPr eaLnBrk="1" hangingPunct="1"/>
            <a:r>
              <a:rPr lang="en-US" altLang="en-US">
                <a:sym typeface="Wingdings" pitchFamily="2" charset="2"/>
              </a:rPr>
              <a:t>If X</a:t>
            </a:r>
            <a:r>
              <a:rPr lang="en-US" altLang="en-US" baseline="30000">
                <a:sym typeface="Wingdings" pitchFamily="2" charset="2"/>
              </a:rPr>
              <a:t>+</a:t>
            </a:r>
            <a:r>
              <a:rPr lang="en-US" altLang="en-US">
                <a:sym typeface="Wingdings" pitchFamily="2" charset="2"/>
              </a:rPr>
              <a:t> contains all attributes, then X is a </a:t>
            </a:r>
            <a:r>
              <a:rPr lang="en-US" altLang="en-US" i="1">
                <a:sym typeface="Wingdings" pitchFamily="2" charset="2"/>
              </a:rPr>
              <a:t>superkey </a:t>
            </a:r>
            <a:endParaRPr lang="en-US" altLang="en-US">
              <a:sym typeface="Wingdings" pitchFamily="2" charset="2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>
            <a:extLst>
              <a:ext uri="{FF2B5EF4-FFF2-40B4-BE49-F238E27FC236}">
                <a16:creationId xmlns:a16="http://schemas.microsoft.com/office/drawing/2014/main" id="{7C9EE863-AE06-714E-AEB5-16F43E759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Candidate Key</a:t>
            </a:r>
          </a:p>
        </p:txBody>
      </p:sp>
      <p:sp>
        <p:nvSpPr>
          <p:cNvPr id="52226" name="Rectangle 3">
            <a:extLst>
              <a:ext uri="{FF2B5EF4-FFF2-40B4-BE49-F238E27FC236}">
                <a16:creationId xmlns:a16="http://schemas.microsoft.com/office/drawing/2014/main" id="{5DF21C46-1C31-7F47-92D3-814585A52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5" y="1371600"/>
            <a:ext cx="8105775" cy="4414838"/>
          </a:xfrm>
        </p:spPr>
        <p:txBody>
          <a:bodyPr/>
          <a:lstStyle/>
          <a:p>
            <a:pPr eaLnBrk="1" hangingPunct="1"/>
            <a:r>
              <a:rPr lang="en-US" altLang="en-US">
                <a:sym typeface="Wingdings" pitchFamily="2" charset="2"/>
              </a:rPr>
              <a:t>If X is a superkey, but no subset Y of X is a superkey, then X is a </a:t>
            </a:r>
            <a:r>
              <a:rPr lang="en-US" altLang="en-US" i="1">
                <a:sym typeface="Wingdings" pitchFamily="2" charset="2"/>
              </a:rPr>
              <a:t>candidate key</a:t>
            </a:r>
          </a:p>
          <a:p>
            <a:pPr eaLnBrk="1" hangingPunct="1"/>
            <a:endParaRPr lang="en-US" altLang="en-US">
              <a:sym typeface="Wingdings" pitchFamily="2" charset="2"/>
            </a:endParaRPr>
          </a:p>
          <a:p>
            <a:pPr eaLnBrk="1" hangingPunct="1"/>
            <a:r>
              <a:rPr lang="en-US" altLang="en-US">
                <a:sym typeface="Wingdings" pitchFamily="2" charset="2"/>
              </a:rPr>
              <a:t>Why candidate key? Because they are minimal.</a:t>
            </a:r>
          </a:p>
          <a:p>
            <a:pPr eaLnBrk="1" hangingPunct="1"/>
            <a:endParaRPr lang="en-US" altLang="en-US">
              <a:sym typeface="Wingdings" pitchFamily="2" charset="2"/>
            </a:endParaRPr>
          </a:p>
          <a:p>
            <a:pPr eaLnBrk="1" hangingPunct="1"/>
            <a:endParaRPr lang="en-US" altLang="en-US"/>
          </a:p>
        </p:txBody>
      </p:sp>
      <p:sp>
        <p:nvSpPr>
          <p:cNvPr id="52227" name="Slide Number Placeholder 1">
            <a:extLst>
              <a:ext uri="{FF2B5EF4-FFF2-40B4-BE49-F238E27FC236}">
                <a16:creationId xmlns:a16="http://schemas.microsoft.com/office/drawing/2014/main" id="{FD2A923C-98D4-8D4A-94E9-A422BEF7E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5E316E-5D13-814C-83DF-A90E8FDD01E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>
            <a:extLst>
              <a:ext uri="{FF2B5EF4-FFF2-40B4-BE49-F238E27FC236}">
                <a16:creationId xmlns:a16="http://schemas.microsoft.com/office/drawing/2014/main" id="{96933AC3-FF4E-2F4B-AD85-8B6ED583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79C1DF1-BC5F-904C-B867-F9064F9CA9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en-US" sz="1800" u="sng" dirty="0" err="1"/>
                        <a:t>ssn</a:t>
                      </a:r>
                      <a:endParaRPr lang="en-US" sz="1800" u="sng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name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projectID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rating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hourly_wages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hours_worked</a:t>
                      </a:r>
                      <a:endParaRPr lang="en-US" sz="1800" dirty="0"/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123-22-3666 </a:t>
                      </a:r>
                      <a:endParaRPr lang="is-I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Alice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48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40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231-31-5368 </a:t>
                      </a:r>
                      <a:endParaRPr lang="is-I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Bob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22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30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131-24-3650 </a:t>
                      </a:r>
                      <a:endParaRPr lang="it-IT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Charlie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35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30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434-26-3751 </a:t>
                      </a:r>
                      <a:endParaRPr lang="it-IT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Don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35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32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612-67-4134 </a:t>
                      </a:r>
                      <a:endParaRPr lang="fi-FI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Ellie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35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40</a:t>
                      </a:r>
                    </a:p>
                  </a:txBody>
                  <a:tcPr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8965" name="TextBox 4">
            <a:extLst>
              <a:ext uri="{FF2B5EF4-FFF2-40B4-BE49-F238E27FC236}">
                <a16:creationId xmlns:a16="http://schemas.microsoft.com/office/drawing/2014/main" id="{DCA65A97-770A-2C4B-8A87-9E70A349F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597376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i="1"/>
              <a:t>hourly_wages </a:t>
            </a:r>
            <a:r>
              <a:rPr lang="en-US" altLang="en-US" sz="1800"/>
              <a:t>attribute is determined by the </a:t>
            </a:r>
            <a:r>
              <a:rPr lang="en-US" altLang="en-US" sz="1800" i="1"/>
              <a:t>rating </a:t>
            </a:r>
            <a:r>
              <a:rPr lang="en-US" altLang="en-US" sz="1800"/>
              <a:t>attribute.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/>
              <a:t>Integrity Constraint</a:t>
            </a:r>
            <a:r>
              <a:rPr lang="en-US" altLang="en-US" sz="1800"/>
              <a:t>: for a given </a:t>
            </a:r>
            <a:r>
              <a:rPr lang="en-US" altLang="en-US" sz="1800" i="1"/>
              <a:t>rating </a:t>
            </a:r>
            <a:r>
              <a:rPr lang="en-US" altLang="en-US" sz="1800"/>
              <a:t>value,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there is only one permissible </a:t>
            </a:r>
            <a:r>
              <a:rPr lang="en-US" altLang="en-US" sz="1800" i="1"/>
              <a:t>hourly_wages </a:t>
            </a:r>
            <a:r>
              <a:rPr lang="en-US" altLang="en-US" sz="1800"/>
              <a:t>value.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>
            <a:extLst>
              <a:ext uri="{FF2B5EF4-FFF2-40B4-BE49-F238E27FC236}">
                <a16:creationId xmlns:a16="http://schemas.microsoft.com/office/drawing/2014/main" id="{012679C8-409A-0D45-B9A5-7DC0B730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SuperKey Vs Candidate Key</a:t>
            </a:r>
          </a:p>
        </p:txBody>
      </p:sp>
      <p:sp>
        <p:nvSpPr>
          <p:cNvPr id="53250" name="Content Placeholder 2">
            <a:extLst>
              <a:ext uri="{FF2B5EF4-FFF2-40B4-BE49-F238E27FC236}">
                <a16:creationId xmlns:a16="http://schemas.microsoft.com/office/drawing/2014/main" id="{26057C18-C5A1-AE45-B7FB-21C000F15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  <a:p>
            <a:r>
              <a:rPr lang="is-IS" altLang="en-US"/>
              <a:t>F = {A → BCD, AB → CD, ABC → D,BD → AB,C → AD}</a:t>
            </a:r>
            <a:endParaRPr lang="en-US" alt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9E92AA3-2080-6442-BB22-58FAD469DBCD}"/>
              </a:ext>
            </a:extLst>
          </p:cNvPr>
          <p:cNvGraphicFramePr>
            <a:graphicFrameLocks noGrp="1"/>
          </p:cNvGraphicFramePr>
          <p:nvPr/>
        </p:nvGraphicFramePr>
        <p:xfrm>
          <a:off x="1676400" y="3352800"/>
          <a:ext cx="6096000" cy="2228850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57238268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4568627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95980639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F.Ds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SuperKey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Candidate Key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663436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 → BCD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51358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AB → CD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0207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ABC → D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46161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BD → AB</a:t>
                      </a: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85341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 → AD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33" marB="4573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186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>
            <a:extLst>
              <a:ext uri="{FF2B5EF4-FFF2-40B4-BE49-F238E27FC236}">
                <a16:creationId xmlns:a16="http://schemas.microsoft.com/office/drawing/2014/main" id="{D31C03BE-2436-1B4B-B0E2-521B93086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SuperKey Vs Candidate Key</a:t>
            </a:r>
          </a:p>
        </p:txBody>
      </p:sp>
      <p:sp>
        <p:nvSpPr>
          <p:cNvPr id="54274" name="Content Placeholder 2">
            <a:extLst>
              <a:ext uri="{FF2B5EF4-FFF2-40B4-BE49-F238E27FC236}">
                <a16:creationId xmlns:a16="http://schemas.microsoft.com/office/drawing/2014/main" id="{F04AE1D3-F8AF-9F42-8BE1-727346F0A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  <a:p>
            <a:r>
              <a:rPr lang="is-IS" altLang="en-US"/>
              <a:t>F = {A → BCD, AB → CD, ABC → D,BD → AB,C → AD}</a:t>
            </a:r>
            <a:endParaRPr lang="en-US" alt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5384DC-6241-2149-BC96-8DC9E6CA3CDF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3505200"/>
          <a:ext cx="6096000" cy="249744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560788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48328072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32963957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64567933"/>
                    </a:ext>
                  </a:extLst>
                </a:gridCol>
              </a:tblGrid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F.Ds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SuperKey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Candidate Key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Primary Key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41963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 → BCD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915486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AB → CD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516341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ABC → D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245402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BD → AB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35246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 → AD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8360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23329487-2CBF-5A46-ADD1-DC71FE3E7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/>
              <a:t>Primary Key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1EFCEE85-96D9-124E-9268-C3C1AE8B8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4825" y="1371600"/>
            <a:ext cx="8105775" cy="4414838"/>
          </a:xfrm>
        </p:spPr>
        <p:txBody>
          <a:bodyPr/>
          <a:lstStyle/>
          <a:p>
            <a:pPr eaLnBrk="1" hangingPunct="1"/>
            <a:r>
              <a:rPr lang="en-US" altLang="en-US">
                <a:sym typeface="Wingdings" pitchFamily="2" charset="2"/>
              </a:rPr>
              <a:t>Choose a candidate key to be the </a:t>
            </a:r>
            <a:r>
              <a:rPr lang="en-US" altLang="en-US" i="1">
                <a:sym typeface="Wingdings" pitchFamily="2" charset="2"/>
              </a:rPr>
              <a:t>primary key</a:t>
            </a:r>
          </a:p>
          <a:p>
            <a:pPr eaLnBrk="1" hangingPunct="1"/>
            <a:endParaRPr lang="en-US" altLang="en-US">
              <a:sym typeface="Wingdings" pitchFamily="2" charset="2"/>
            </a:endParaRPr>
          </a:p>
          <a:p>
            <a:pPr eaLnBrk="1" hangingPunct="1"/>
            <a:endParaRPr lang="en-US" altLang="en-US"/>
          </a:p>
        </p:txBody>
      </p:sp>
      <p:sp>
        <p:nvSpPr>
          <p:cNvPr id="55299" name="Slide Number Placeholder 1">
            <a:extLst>
              <a:ext uri="{FF2B5EF4-FFF2-40B4-BE49-F238E27FC236}">
                <a16:creationId xmlns:a16="http://schemas.microsoft.com/office/drawing/2014/main" id="{C68279AD-204F-AA42-B269-0D78961DA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0DBBF5-8CCA-4849-BB89-C339C038DEF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>
            <a:extLst>
              <a:ext uri="{FF2B5EF4-FFF2-40B4-BE49-F238E27FC236}">
                <a16:creationId xmlns:a16="http://schemas.microsoft.com/office/drawing/2014/main" id="{AFCE19A1-5A0D-8446-A780-7737D5786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Keys</a:t>
            </a:r>
          </a:p>
        </p:txBody>
      </p:sp>
      <p:sp>
        <p:nvSpPr>
          <p:cNvPr id="73730" name="Content Placeholder 2">
            <a:extLst>
              <a:ext uri="{FF2B5EF4-FFF2-40B4-BE49-F238E27FC236}">
                <a16:creationId xmlns:a16="http://schemas.microsoft.com/office/drawing/2014/main" id="{D758E015-0FC3-7942-ABCB-CC968A7BE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Super Key: 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For each set X, find the closure of X under F</a:t>
            </a:r>
          </a:p>
          <a:p>
            <a:pPr lvl="1" eaLnBrk="1" hangingPunct="1"/>
            <a:r>
              <a:rPr lang="en-US" altLang="en-US">
                <a:sym typeface="Wingdings" pitchFamily="2" charset="2"/>
              </a:rPr>
              <a:t>If X</a:t>
            </a:r>
            <a:r>
              <a:rPr lang="en-US" altLang="en-US" baseline="30000">
                <a:sym typeface="Wingdings" pitchFamily="2" charset="2"/>
              </a:rPr>
              <a:t>+</a:t>
            </a:r>
            <a:r>
              <a:rPr lang="en-US" altLang="en-US">
                <a:sym typeface="Wingdings" pitchFamily="2" charset="2"/>
              </a:rPr>
              <a:t> contains all attributes, then X is a </a:t>
            </a:r>
            <a:r>
              <a:rPr lang="en-US" altLang="en-US" i="1">
                <a:sym typeface="Wingdings" pitchFamily="2" charset="2"/>
              </a:rPr>
              <a:t>superkey </a:t>
            </a:r>
            <a:endParaRPr lang="en-US" altLang="en-US">
              <a:sym typeface="Wingdings" pitchFamily="2" charset="2"/>
            </a:endParaRPr>
          </a:p>
          <a:p>
            <a:r>
              <a:rPr lang="en-US" altLang="en-US"/>
              <a:t>Candidate Key</a:t>
            </a:r>
          </a:p>
          <a:p>
            <a:pPr lvl="1"/>
            <a:r>
              <a:rPr lang="en-US" altLang="en-US">
                <a:sym typeface="Wingdings" pitchFamily="2" charset="2"/>
              </a:rPr>
              <a:t>If X is a superkey, but no subset Y of X is a superkey, then X is a </a:t>
            </a:r>
            <a:r>
              <a:rPr lang="en-US" altLang="en-US" i="1">
                <a:sym typeface="Wingdings" pitchFamily="2" charset="2"/>
              </a:rPr>
              <a:t>candidate key</a:t>
            </a:r>
          </a:p>
          <a:p>
            <a:r>
              <a:rPr lang="en-US" altLang="en-US"/>
              <a:t>Primary Key</a:t>
            </a:r>
          </a:p>
          <a:p>
            <a:pPr lvl="1"/>
            <a:r>
              <a:rPr lang="en-US" altLang="en-US">
                <a:sym typeface="Wingdings" pitchFamily="2" charset="2"/>
              </a:rPr>
              <a:t>Choose a candidate key to be the </a:t>
            </a:r>
            <a:r>
              <a:rPr lang="en-US" altLang="en-US" i="1">
                <a:sym typeface="Wingdings" pitchFamily="2" charset="2"/>
              </a:rPr>
              <a:t>primary key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itle 1">
            <a:extLst>
              <a:ext uri="{FF2B5EF4-FFF2-40B4-BE49-F238E27FC236}">
                <a16:creationId xmlns:a16="http://schemas.microsoft.com/office/drawing/2014/main" id="{3CC38E66-B793-FE4A-B4D7-AF2AE8371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Find Candidate Keys</a:t>
            </a:r>
          </a:p>
        </p:txBody>
      </p:sp>
      <p:sp>
        <p:nvSpPr>
          <p:cNvPr id="74754" name="Content Placeholder 2">
            <a:extLst>
              <a:ext uri="{FF2B5EF4-FFF2-40B4-BE49-F238E27FC236}">
                <a16:creationId xmlns:a16="http://schemas.microsoft.com/office/drawing/2014/main" id="{D13A59E7-8627-7E4F-BA52-46743D75D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R(ABCDEFGH)</a:t>
            </a:r>
          </a:p>
          <a:p>
            <a:r>
              <a:rPr lang="en-US" altLang="en-US"/>
              <a:t>F = {AB </a:t>
            </a:r>
            <a:r>
              <a:rPr lang="is-IS" altLang="en-US"/>
              <a:t>→C, A → DE, B → F, F → GH}</a:t>
            </a:r>
          </a:p>
          <a:p>
            <a:r>
              <a:rPr lang="en-US" altLang="en-US"/>
              <a:t>R(ABCDEFGH)</a:t>
            </a:r>
          </a:p>
          <a:p>
            <a:r>
              <a:rPr lang="en-US" altLang="en-US"/>
              <a:t>F = {AB</a:t>
            </a:r>
            <a:r>
              <a:rPr lang="is-IS" altLang="en-US"/>
              <a:t> →</a:t>
            </a:r>
            <a:r>
              <a:rPr lang="en-US" altLang="en-US"/>
              <a:t>C, BD</a:t>
            </a:r>
            <a:r>
              <a:rPr lang="is-IS" altLang="en-US"/>
              <a:t> →</a:t>
            </a:r>
            <a:r>
              <a:rPr lang="en-US" altLang="en-US"/>
              <a:t> EF, AD</a:t>
            </a:r>
            <a:r>
              <a:rPr lang="is-IS" altLang="en-US"/>
              <a:t> →</a:t>
            </a:r>
            <a:r>
              <a:rPr lang="en-US" altLang="en-US"/>
              <a:t> G, A</a:t>
            </a:r>
            <a:r>
              <a:rPr lang="is-IS" altLang="en-US"/>
              <a:t> →</a:t>
            </a:r>
            <a:r>
              <a:rPr lang="en-US" altLang="en-US"/>
              <a:t> H}</a:t>
            </a:r>
          </a:p>
          <a:p>
            <a:r>
              <a:rPr lang="en-US" altLang="en-US"/>
              <a:t>R(ABCDE)</a:t>
            </a:r>
          </a:p>
          <a:p>
            <a:r>
              <a:rPr lang="en-US" altLang="en-US"/>
              <a:t>F = {BC</a:t>
            </a:r>
            <a:r>
              <a:rPr lang="is-IS" altLang="en-US"/>
              <a:t> → ACE, D →B}</a:t>
            </a:r>
            <a:endParaRPr lang="en-US" altLang="en-US"/>
          </a:p>
          <a:p>
            <a:r>
              <a:rPr lang="en-US" altLang="en-US"/>
              <a:t>R(ABCDE)</a:t>
            </a:r>
          </a:p>
          <a:p>
            <a:r>
              <a:rPr lang="en-US" altLang="en-US"/>
              <a:t>F = {AB</a:t>
            </a:r>
            <a:r>
              <a:rPr lang="is-IS" altLang="en-US"/>
              <a:t> →</a:t>
            </a:r>
            <a:r>
              <a:rPr lang="en-US" altLang="en-US"/>
              <a:t> CD, D</a:t>
            </a:r>
            <a:r>
              <a:rPr lang="is-IS" altLang="en-US"/>
              <a:t> →A, BC →DE}</a:t>
            </a:r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>
            <a:extLst>
              <a:ext uri="{FF2B5EF4-FFF2-40B4-BE49-F238E27FC236}">
                <a16:creationId xmlns:a16="http://schemas.microsoft.com/office/drawing/2014/main" id="{B9816E56-7246-6A4F-96CF-26779E320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examples</a:t>
            </a:r>
          </a:p>
        </p:txBody>
      </p:sp>
      <p:sp>
        <p:nvSpPr>
          <p:cNvPr id="75778" name="Content Placeholder 2">
            <a:extLst>
              <a:ext uri="{FF2B5EF4-FFF2-40B4-BE49-F238E27FC236}">
                <a16:creationId xmlns:a16="http://schemas.microsoft.com/office/drawing/2014/main" id="{C7734A3B-A4A8-9C44-9BF5-A131384A9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R(WXYZ)</a:t>
            </a:r>
          </a:p>
          <a:p>
            <a:r>
              <a:rPr lang="en-US" altLang="en-US"/>
              <a:t>Z</a:t>
            </a:r>
            <a:r>
              <a:rPr lang="is-IS" altLang="en-US"/>
              <a:t> →</a:t>
            </a:r>
            <a:r>
              <a:rPr lang="en-US" altLang="en-US"/>
              <a:t> W Y</a:t>
            </a:r>
            <a:r>
              <a:rPr lang="is-IS" altLang="en-US"/>
              <a:t> →</a:t>
            </a:r>
            <a:r>
              <a:rPr lang="en-US" altLang="en-US"/>
              <a:t> XZ WX</a:t>
            </a:r>
            <a:r>
              <a:rPr lang="is-IS" altLang="en-US"/>
              <a:t> →</a:t>
            </a:r>
            <a:r>
              <a:rPr lang="en-US" altLang="en-US"/>
              <a:t> Y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>
            <a:extLst>
              <a:ext uri="{FF2B5EF4-FFF2-40B4-BE49-F238E27FC236}">
                <a16:creationId xmlns:a16="http://schemas.microsoft.com/office/drawing/2014/main" id="{756A5741-DDB4-3744-9A18-B5626F8C9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Minimal Basis/Cover</a:t>
            </a:r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FD0EE28F-4390-CC4E-A1A7-D171DF38C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8105775" cy="3881438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F is a </a:t>
            </a:r>
            <a:r>
              <a:rPr lang="en-US" altLang="en-US" i="1" dirty="0"/>
              <a:t>minimal cover </a:t>
            </a:r>
            <a:r>
              <a:rPr lang="en-US" altLang="en-US" dirty="0"/>
              <a:t>if F no dependency can be removed from F </a:t>
            </a:r>
          </a:p>
          <a:p>
            <a:pPr>
              <a:defRPr/>
            </a:pPr>
            <a:r>
              <a:rPr lang="en-US" altLang="en-US" dirty="0"/>
              <a:t>In other words, F is an irreducible </a:t>
            </a:r>
            <a:r>
              <a:rPr lang="en-US" altLang="en-US" dirty="0" err="1"/>
              <a:t>funcitonal</a:t>
            </a:r>
            <a:r>
              <a:rPr lang="en-US" altLang="en-US" dirty="0"/>
              <a:t> dependency set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dirty="0"/>
          </a:p>
        </p:txBody>
      </p:sp>
      <p:sp>
        <p:nvSpPr>
          <p:cNvPr id="79875" name="Slide Number Placeholder 1">
            <a:extLst>
              <a:ext uri="{FF2B5EF4-FFF2-40B4-BE49-F238E27FC236}">
                <a16:creationId xmlns:a16="http://schemas.microsoft.com/office/drawing/2014/main" id="{939CDFB3-EE4D-CA4F-8715-71FB23A4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818877-1C84-4D48-A0F5-36A7EC9A9CAA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itle 1">
            <a:extLst>
              <a:ext uri="{FF2B5EF4-FFF2-40B4-BE49-F238E27FC236}">
                <a16:creationId xmlns:a16="http://schemas.microsoft.com/office/drawing/2014/main" id="{EAE6AA71-DA0E-B94A-BA35-71AC30C98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Finding Minimal Basis/Cover</a:t>
            </a:r>
          </a:p>
        </p:txBody>
      </p:sp>
      <p:sp>
        <p:nvSpPr>
          <p:cNvPr id="80898" name="Content Placeholder 2">
            <a:extLst>
              <a:ext uri="{FF2B5EF4-FFF2-40B4-BE49-F238E27FC236}">
                <a16:creationId xmlns:a16="http://schemas.microsoft.com/office/drawing/2014/main" id="{43CEA80A-F71D-9448-8021-2A61AF625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Find a minimal cover by eliminating the redundant/extraneous set of attributes in the set F . </a:t>
            </a:r>
          </a:p>
          <a:p>
            <a:r>
              <a:rPr lang="en-US" altLang="en-US"/>
              <a:t>Given a f.d α → β, 3 kinds of redundancies: </a:t>
            </a:r>
          </a:p>
          <a:p>
            <a:pPr lvl="1"/>
            <a:r>
              <a:rPr lang="en-US" altLang="en-US"/>
              <a:t>the redundancy is on the r.h.s, </a:t>
            </a:r>
          </a:p>
          <a:p>
            <a:pPr lvl="1"/>
            <a:r>
              <a:rPr lang="en-US" altLang="en-US"/>
              <a:t>the redundancy is on l.h.s, or </a:t>
            </a:r>
          </a:p>
          <a:p>
            <a:pPr lvl="1"/>
            <a:r>
              <a:rPr lang="en-US" altLang="en-US"/>
              <a:t>the entire f.d is redundant.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>
            <a:extLst>
              <a:ext uri="{FF2B5EF4-FFF2-40B4-BE49-F238E27FC236}">
                <a16:creationId xmlns:a16="http://schemas.microsoft.com/office/drawing/2014/main" id="{285A839E-A841-A14F-BBB2-12C8666B7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Eliminate redundancy on R.H.S</a:t>
            </a:r>
          </a:p>
        </p:txBody>
      </p:sp>
      <p:sp>
        <p:nvSpPr>
          <p:cNvPr id="81922" name="Content Placeholder 2">
            <a:extLst>
              <a:ext uri="{FF2B5EF4-FFF2-40B4-BE49-F238E27FC236}">
                <a16:creationId xmlns:a16="http://schemas.microsoft.com/office/drawing/2014/main" id="{41A2A8E9-B1C7-F943-9CE3-9624367DF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Use decomposition rule to decompose all f.d’s in F. </a:t>
            </a:r>
          </a:p>
          <a:p>
            <a:r>
              <a:rPr lang="en-US" altLang="en-US"/>
              <a:t>α → βγ to α → β, and α → γ </a:t>
            </a:r>
          </a:p>
          <a:p>
            <a:r>
              <a:rPr lang="en-US" altLang="en-US"/>
              <a:t>We have only one attribute on r.h.s, either the entire f.d will be redundant or the f.d will not be redundant.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itle 1">
            <a:extLst>
              <a:ext uri="{FF2B5EF4-FFF2-40B4-BE49-F238E27FC236}">
                <a16:creationId xmlns:a16="http://schemas.microsoft.com/office/drawing/2014/main" id="{815BC0E0-FD39-1849-B7DE-BEC83196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Eliminate entire f.d</a:t>
            </a:r>
          </a:p>
        </p:txBody>
      </p:sp>
      <p:sp>
        <p:nvSpPr>
          <p:cNvPr id="82946" name="Content Placeholder 2">
            <a:extLst>
              <a:ext uri="{FF2B5EF4-FFF2-40B4-BE49-F238E27FC236}">
                <a16:creationId xmlns:a16="http://schemas.microsoft.com/office/drawing/2014/main" id="{B4FE893C-C434-4E4A-8E80-D7151BAE5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Eliminate a f.d if you see it exactly repeated again or can be inferred transitively. </a:t>
            </a:r>
          </a:p>
          <a:p>
            <a:r>
              <a:rPr lang="en-US" altLang="en-US"/>
              <a:t>Given a α → β in F, </a:t>
            </a:r>
          </a:p>
          <a:p>
            <a:pPr lvl="1"/>
            <a:r>
              <a:rPr lang="en-US" altLang="en-US"/>
              <a:t>Find α+ first using F, </a:t>
            </a:r>
          </a:p>
          <a:p>
            <a:pPr lvl="1"/>
            <a:r>
              <a:rPr lang="en-US" altLang="en-US"/>
              <a:t>compute α+ but this time using F − {α → β}. </a:t>
            </a:r>
          </a:p>
          <a:p>
            <a:pPr lvl="1"/>
            <a:r>
              <a:rPr lang="en-US" altLang="en-US"/>
              <a:t>If α+ does not change then surely the f.d is redundant.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6C52CE80-741E-6F43-9D1D-3E5B70C5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Create Table statement</a:t>
            </a:r>
          </a:p>
        </p:txBody>
      </p:sp>
      <p:sp>
        <p:nvSpPr>
          <p:cNvPr id="39938" name="Content Placeholder 2">
            <a:extLst>
              <a:ext uri="{FF2B5EF4-FFF2-40B4-BE49-F238E27FC236}">
                <a16:creationId xmlns:a16="http://schemas.microsoft.com/office/drawing/2014/main" id="{1BBB79F7-DC78-8345-A24F-1C9CB963B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CREATE TABLE EmployeeRec (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ssn number(10) primary key,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name varchar2(100),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projectid number(2),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rating number(1),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hourly_wages number(3),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hours_worked float,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unique (rating,hourly_wages)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/>
              <a:t>);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>
            <a:extLst>
              <a:ext uri="{FF2B5EF4-FFF2-40B4-BE49-F238E27FC236}">
                <a16:creationId xmlns:a16="http://schemas.microsoft.com/office/drawing/2014/main" id="{72AE9924-50EA-4D44-83DA-AB9CB9C7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Eliminate redundancy on l.h.s</a:t>
            </a:r>
          </a:p>
        </p:txBody>
      </p:sp>
      <p:sp>
        <p:nvSpPr>
          <p:cNvPr id="83970" name="Content Placeholder 2">
            <a:extLst>
              <a:ext uri="{FF2B5EF4-FFF2-40B4-BE49-F238E27FC236}">
                <a16:creationId xmlns:a16="http://schemas.microsoft.com/office/drawing/2014/main" id="{F7E5CBEB-1524-2A48-9203-3B4B61806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Given a f.d such αγ → β, determine if α → γ holds in F′ = F −{αγ → β}. </a:t>
            </a:r>
          </a:p>
          <a:p>
            <a:r>
              <a:rPr lang="en-US" altLang="en-US"/>
              <a:t>If γ can be searched by just α in F’ without the given f.d, then clearly γ is redundant in the given f.d to search for β.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>
            <a:extLst>
              <a:ext uri="{FF2B5EF4-FFF2-40B4-BE49-F238E27FC236}">
                <a16:creationId xmlns:a16="http://schemas.microsoft.com/office/drawing/2014/main" id="{E67632FC-7658-DD48-9BA1-1B51C79D0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3"/>
          </a:xfrm>
        </p:spPr>
        <p:txBody>
          <a:bodyPr/>
          <a:lstStyle/>
          <a:p>
            <a:pPr eaLnBrk="1" hangingPunct="1"/>
            <a:r>
              <a:rPr lang="en-US" altLang="en-US"/>
              <a:t>Finding Minimal Cover</a:t>
            </a:r>
          </a:p>
        </p:txBody>
      </p:sp>
      <p:sp>
        <p:nvSpPr>
          <p:cNvPr id="258057" name="Rectangle 9">
            <a:extLst>
              <a:ext uri="{FF2B5EF4-FFF2-40B4-BE49-F238E27FC236}">
                <a16:creationId xmlns:a16="http://schemas.microsoft.com/office/drawing/2014/main" id="{070221BB-DCA9-534C-8A1E-F14D7BB6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22400"/>
            <a:ext cx="6570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Minimal/Canonical Cover Algorithm (CCA)</a:t>
            </a:r>
          </a:p>
        </p:txBody>
      </p:sp>
      <p:sp>
        <p:nvSpPr>
          <p:cNvPr id="258063" name="Rectangle 15">
            <a:extLst>
              <a:ext uri="{FF2B5EF4-FFF2-40B4-BE49-F238E27FC236}">
                <a16:creationId xmlns:a16="http://schemas.microsoft.com/office/drawing/2014/main" id="{10466F42-3C37-8747-B3D0-C50FEDB3A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075" y="2119313"/>
            <a:ext cx="8289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Given FD set, </a:t>
            </a:r>
            <a:r>
              <a:rPr lang="en-US" altLang="en-US" sz="2400">
                <a:latin typeface="Courier New" panose="02070309020205020404" pitchFamily="49" charset="0"/>
              </a:rPr>
              <a:t>F</a:t>
            </a:r>
            <a:r>
              <a:rPr lang="en-US" altLang="en-US" sz="2400" i="1">
                <a:latin typeface="Times New Roman" panose="02020603050405020304" pitchFamily="18" charset="0"/>
              </a:rPr>
              <a:t>, CCA finds </a:t>
            </a:r>
            <a:r>
              <a:rPr lang="en-US" altLang="en-US" sz="2400" i="1" u="sng">
                <a:latin typeface="Times New Roman" panose="02020603050405020304" pitchFamily="18" charset="0"/>
              </a:rPr>
              <a:t>minimal</a:t>
            </a:r>
            <a:r>
              <a:rPr lang="en-US" altLang="en-US" sz="2400" i="1">
                <a:latin typeface="Times New Roman" panose="02020603050405020304" pitchFamily="18" charset="0"/>
              </a:rPr>
              <a:t> FD set equivalent to </a:t>
            </a:r>
            <a:r>
              <a:rPr lang="en-US" altLang="en-US" sz="2400">
                <a:latin typeface="Courier New" panose="02070309020205020404" pitchFamily="49" charset="0"/>
              </a:rPr>
              <a:t>F</a:t>
            </a:r>
          </a:p>
        </p:txBody>
      </p:sp>
      <p:sp>
        <p:nvSpPr>
          <p:cNvPr id="258067" name="Rectangle 19">
            <a:extLst>
              <a:ext uri="{FF2B5EF4-FFF2-40B4-BE49-F238E27FC236}">
                <a16:creationId xmlns:a16="http://schemas.microsoft.com/office/drawing/2014/main" id="{B32E94C3-1301-C345-B2E7-58E94B623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075" y="2606675"/>
            <a:ext cx="7931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i="1" u="sng">
                <a:latin typeface="Times New Roman" panose="02020603050405020304" pitchFamily="18" charset="0"/>
              </a:rPr>
              <a:t>minimal</a:t>
            </a:r>
            <a:r>
              <a:rPr lang="en-US" altLang="en-US" sz="2400" i="1">
                <a:latin typeface="Times New Roman" panose="02020603050405020304" pitchFamily="18" charset="0"/>
              </a:rPr>
              <a:t>:  can’t find another equivalent FD set with fewer FD’s</a:t>
            </a:r>
          </a:p>
        </p:txBody>
      </p:sp>
      <p:sp>
        <p:nvSpPr>
          <p:cNvPr id="84997" name="Slide Number Placeholder 1">
            <a:extLst>
              <a:ext uri="{FF2B5EF4-FFF2-40B4-BE49-F238E27FC236}">
                <a16:creationId xmlns:a16="http://schemas.microsoft.com/office/drawing/2014/main" id="{C2F33CA7-BA2D-8646-8AC3-1496592C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D66F26E-2ECA-BF49-A4C6-A8F4CC7C87FF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7" grpId="0"/>
      <p:bldP spid="25806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>
            <a:extLst>
              <a:ext uri="{FF2B5EF4-FFF2-40B4-BE49-F238E27FC236}">
                <a16:creationId xmlns:a16="http://schemas.microsoft.com/office/drawing/2014/main" id="{BB0F2357-7936-524D-99A9-761683E08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Minimal Cover Algorithm</a:t>
            </a:r>
          </a:p>
        </p:txBody>
      </p:sp>
      <p:sp>
        <p:nvSpPr>
          <p:cNvPr id="86018" name="Rectangle 3">
            <a:extLst>
              <a:ext uri="{FF2B5EF4-FFF2-40B4-BE49-F238E27FC236}">
                <a16:creationId xmlns:a16="http://schemas.microsoft.com/office/drawing/2014/main" id="{56890545-133C-2B41-9143-A2CAEEEE9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565275"/>
            <a:ext cx="8458200" cy="3479800"/>
          </a:xfrm>
        </p:spPr>
        <p:txBody>
          <a:bodyPr/>
          <a:lstStyle/>
          <a:p>
            <a:pPr marL="463550" indent="-463550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ALGORITHM </a:t>
            </a:r>
            <a:r>
              <a:rPr lang="en-US" altLang="en-US" sz="2000">
                <a:solidFill>
                  <a:srgbClr val="FF0000"/>
                </a:solidFill>
                <a:latin typeface="Courier New" panose="02070309020205020404" pitchFamily="49" charset="0"/>
              </a:rPr>
              <a:t>minimal-cover </a:t>
            </a:r>
            <a:r>
              <a:rPr lang="en-US" altLang="en-US" sz="2000">
                <a:latin typeface="Courier New" panose="02070309020205020404" pitchFamily="49" charset="0"/>
              </a:rPr>
              <a:t>(X: FD Set)		</a:t>
            </a:r>
          </a:p>
          <a:p>
            <a:pPr marL="463550" indent="-463550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  BEGIN							 	  </a:t>
            </a:r>
          </a:p>
          <a:p>
            <a:pPr marL="463550" indent="-463550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    </a:t>
            </a:r>
          </a:p>
        </p:txBody>
      </p:sp>
      <p:sp>
        <p:nvSpPr>
          <p:cNvPr id="265221" name="Rectangle 5">
            <a:extLst>
              <a:ext uri="{FF2B5EF4-FFF2-40B4-BE49-F238E27FC236}">
                <a16:creationId xmlns:a16="http://schemas.microsoft.com/office/drawing/2014/main" id="{ED5DF852-B39F-A448-BF67-0F932DD47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413" y="2392363"/>
            <a:ext cx="8186737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REPEAT UNTIL STABLE	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1. Remove all trivial FDs.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2. Where possible, apply DECOMPOSITION rule (A’s Axioms)</a:t>
            </a:r>
          </a:p>
        </p:txBody>
      </p:sp>
      <p:sp>
        <p:nvSpPr>
          <p:cNvPr id="265223" name="Rectangle 7">
            <a:extLst>
              <a:ext uri="{FF2B5EF4-FFF2-40B4-BE49-F238E27FC236}">
                <a16:creationId xmlns:a16="http://schemas.microsoft.com/office/drawing/2014/main" id="{E9BE9A7A-B135-5B45-968B-F00278662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1613" y="3386138"/>
            <a:ext cx="767238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3. Remove all extraneous attributes: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a. Test if B extraneous in A → BC			(B extraneous if (A → B)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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(F – {A → BC} U 	{A → C})</a:t>
            </a:r>
            <a:r>
              <a:rPr lang="en-US" altLang="en-US" sz="2000" baseline="3000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65225" name="Rectangle 9">
            <a:extLst>
              <a:ext uri="{FF2B5EF4-FFF2-40B4-BE49-F238E27FC236}">
                <a16:creationId xmlns:a16="http://schemas.microsoft.com/office/drawing/2014/main" id="{FCC3F4A3-B43A-C94A-A8FE-F9E986B05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652963"/>
            <a:ext cx="79533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     b. Test if B extraneous in AB → C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		     (B extraneous if (A → C)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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F</a:t>
            </a:r>
            <a:r>
              <a:rPr lang="en-US" altLang="en-US" sz="2000" baseline="3000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86022" name="Slide Number Placeholder 1">
            <a:extLst>
              <a:ext uri="{FF2B5EF4-FFF2-40B4-BE49-F238E27FC236}">
                <a16:creationId xmlns:a16="http://schemas.microsoft.com/office/drawing/2014/main" id="{AFC0351A-0F60-F443-A5CF-92D355F70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F90610-4855-2646-939C-4773FBEBCA2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1" grpId="0"/>
      <p:bldP spid="265223" grpId="0"/>
      <p:bldP spid="26522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>
            <a:extLst>
              <a:ext uri="{FF2B5EF4-FFF2-40B4-BE49-F238E27FC236}">
                <a16:creationId xmlns:a16="http://schemas.microsoft.com/office/drawing/2014/main" id="{A865BF10-FCCF-E644-B6BF-9403D398F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17563"/>
          </a:xfrm>
        </p:spPr>
        <p:txBody>
          <a:bodyPr/>
          <a:lstStyle/>
          <a:p>
            <a:r>
              <a:rPr lang="en-US" altLang="en-US"/>
              <a:t>Extraneous Attributes</a:t>
            </a:r>
          </a:p>
        </p:txBody>
      </p:sp>
      <p:sp>
        <p:nvSpPr>
          <p:cNvPr id="87042" name="Rectangle 5">
            <a:extLst>
              <a:ext uri="{FF2B5EF4-FFF2-40B4-BE49-F238E27FC236}">
                <a16:creationId xmlns:a16="http://schemas.microsoft.com/office/drawing/2014/main" id="{3ABA14DF-A202-6341-8D73-A4535BB0D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1092200"/>
            <a:ext cx="3549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1.	Extraneous in RHS?</a:t>
            </a:r>
          </a:p>
        </p:txBody>
      </p:sp>
      <p:sp>
        <p:nvSpPr>
          <p:cNvPr id="261127" name="Rectangle 7">
            <a:extLst>
              <a:ext uri="{FF2B5EF4-FFF2-40B4-BE49-F238E27FC236}">
                <a16:creationId xmlns:a16="http://schemas.microsoft.com/office/drawing/2014/main" id="{8FA25BDA-E097-CB40-8F40-7B5B1D2E7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2441575"/>
            <a:ext cx="3565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 2.	Extraneous in LHS?</a:t>
            </a:r>
          </a:p>
        </p:txBody>
      </p:sp>
      <p:sp>
        <p:nvSpPr>
          <p:cNvPr id="261129" name="Rectangle 9">
            <a:extLst>
              <a:ext uri="{FF2B5EF4-FFF2-40B4-BE49-F238E27FC236}">
                <a16:creationId xmlns:a16="http://schemas.microsoft.com/office/drawing/2014/main" id="{6C88E99A-0982-C74E-845F-6FD133A90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3825875"/>
            <a:ext cx="4159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Simple (but expensive) test:</a:t>
            </a:r>
          </a:p>
        </p:txBody>
      </p:sp>
      <p:sp>
        <p:nvSpPr>
          <p:cNvPr id="87045" name="Rectangle 11">
            <a:extLst>
              <a:ext uri="{FF2B5EF4-FFF2-40B4-BE49-F238E27FC236}">
                <a16:creationId xmlns:a16="http://schemas.microsoft.com/office/drawing/2014/main" id="{22782764-6460-4646-AE19-452477C31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425" y="1627188"/>
            <a:ext cx="618807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3550" indent="-463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e.g.:  Can we replace </a:t>
            </a:r>
            <a:r>
              <a:rPr lang="en-US" altLang="en-US" sz="2400">
                <a:latin typeface="Courier New" panose="02070309020205020404" pitchFamily="49" charset="0"/>
              </a:rPr>
              <a:t>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(i.e.:  Is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BC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261133" name="Rectangle 13">
            <a:extLst>
              <a:ext uri="{FF2B5EF4-FFF2-40B4-BE49-F238E27FC236}">
                <a16:creationId xmlns:a16="http://schemas.microsoft.com/office/drawing/2014/main" id="{99668787-3B4C-FB47-A05A-71415846F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425" y="2930525"/>
            <a:ext cx="657225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e.g.:  Can we replace </a:t>
            </a:r>
            <a:r>
              <a:rPr lang="en-US" altLang="en-US" sz="2400">
                <a:latin typeface="Courier New" panose="02070309020205020404" pitchFamily="49" charset="0"/>
              </a:rPr>
              <a:t>AB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with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	(i.e.:  Is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AB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?)  </a:t>
            </a:r>
            <a:endParaRPr lang="en-US" altLang="en-US" sz="20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1135" name="Rectangle 15">
            <a:extLst>
              <a:ext uri="{FF2B5EF4-FFF2-40B4-BE49-F238E27FC236}">
                <a16:creationId xmlns:a16="http://schemas.microsoft.com/office/drawing/2014/main" id="{CCE0464E-F2CD-F84A-A389-9E1078325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425" y="4437063"/>
            <a:ext cx="791845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1.	Replace </a:t>
            </a:r>
            <a:r>
              <a:rPr lang="en-US" altLang="en-US" sz="2400">
                <a:latin typeface="Courier New" panose="02070309020205020404" pitchFamily="49" charset="0"/>
              </a:rPr>
              <a:t>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(or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) with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endParaRPr lang="en-US" altLang="en-US" sz="2400" i="1">
              <a:solidFill>
                <a:srgbClr val="FFFF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61138" name="Rectangle 18">
            <a:extLst>
              <a:ext uri="{FF2B5EF4-FFF2-40B4-BE49-F238E27FC236}">
                <a16:creationId xmlns:a16="http://schemas.microsoft.com/office/drawing/2014/main" id="{3642DA0D-4FF6-B848-A2A6-B18A3DC9C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9950" y="4864100"/>
            <a:ext cx="685800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Define	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0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= F – {A</a:t>
            </a:r>
            <a:r>
              <a:rPr lang="en-US" altLang="en-US" sz="2000" i="1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BC}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  <a:sym typeface="MT Extra" pitchFamily="2" charset="77"/>
              </a:rPr>
              <a:t>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{A</a:t>
            </a:r>
            <a:r>
              <a:rPr lang="en-US" altLang="en-US" sz="2000" i="1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C}  OR  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F</a:t>
            </a:r>
            <a:r>
              <a:rPr lang="en-US" altLang="en-US" sz="20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= F – {AB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C}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  <a:sym typeface="MT Extra" pitchFamily="2" charset="77"/>
              </a:rPr>
              <a:t>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{A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C}</a:t>
            </a:r>
            <a:r>
              <a:rPr lang="en-US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1140" name="Rectangle 20">
            <a:extLst>
              <a:ext uri="{FF2B5EF4-FFF2-40B4-BE49-F238E27FC236}">
                <a16:creationId xmlns:a16="http://schemas.microsoft.com/office/drawing/2014/main" id="{F04BE225-C53B-4C41-91E4-0D3C2E5E6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013" y="5799138"/>
            <a:ext cx="739140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2.   Test:  Is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= F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?	If yes, then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was extraneous</a:t>
            </a:r>
          </a:p>
        </p:txBody>
      </p:sp>
      <p:sp>
        <p:nvSpPr>
          <p:cNvPr id="87050" name="Slide Number Placeholder 1">
            <a:extLst>
              <a:ext uri="{FF2B5EF4-FFF2-40B4-BE49-F238E27FC236}">
                <a16:creationId xmlns:a16="http://schemas.microsoft.com/office/drawing/2014/main" id="{D846E7A9-1A01-9942-A6A1-C682D0B43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B5F550-36BA-9B44-B9C5-5DD8B44A9B5F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7" grpId="0"/>
      <p:bldP spid="261129" grpId="0"/>
      <p:bldP spid="261138" grpId="0"/>
      <p:bldP spid="26114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>
            <a:extLst>
              <a:ext uri="{FF2B5EF4-FFF2-40B4-BE49-F238E27FC236}">
                <a16:creationId xmlns:a16="http://schemas.microsoft.com/office/drawing/2014/main" id="{39611F42-B369-5A44-B192-13295C42B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84238"/>
          </a:xfrm>
        </p:spPr>
        <p:txBody>
          <a:bodyPr/>
          <a:lstStyle/>
          <a:p>
            <a:r>
              <a:rPr lang="en-US" altLang="en-US"/>
              <a:t>Extraneous Attributes</a:t>
            </a:r>
          </a:p>
        </p:txBody>
      </p:sp>
      <p:sp>
        <p:nvSpPr>
          <p:cNvPr id="88066" name="Rectangle 5">
            <a:extLst>
              <a:ext uri="{FF2B5EF4-FFF2-40B4-BE49-F238E27FC236}">
                <a16:creationId xmlns:a16="http://schemas.microsoft.com/office/drawing/2014/main" id="{CE644348-B3B4-0744-9089-66A9E4C30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58875"/>
            <a:ext cx="5834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A. 	RHS:  Is </a:t>
            </a:r>
            <a:r>
              <a:rPr lang="en-US" altLang="en-US" sz="2800">
                <a:latin typeface="Courier New" panose="02070309020205020404" pitchFamily="49" charset="0"/>
              </a:rPr>
              <a:t>B</a:t>
            </a:r>
            <a:r>
              <a:rPr lang="en-US" altLang="en-US" sz="2800">
                <a:latin typeface="Times New Roman" panose="02020603050405020304" pitchFamily="18" charset="0"/>
              </a:rPr>
              <a:t> extraneous in </a:t>
            </a:r>
            <a:r>
              <a:rPr lang="en-US" altLang="en-US" sz="2800">
                <a:latin typeface="Courier New" panose="02070309020205020404" pitchFamily="49" charset="0"/>
              </a:rPr>
              <a:t>A 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→ BC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2151" name="Rectangle 7">
            <a:extLst>
              <a:ext uri="{FF2B5EF4-FFF2-40B4-BE49-F238E27FC236}">
                <a16:creationId xmlns:a16="http://schemas.microsoft.com/office/drawing/2014/main" id="{D2E9B5A1-B935-1D4D-AD93-16CE1670A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1709738"/>
            <a:ext cx="645318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Step 1: 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= F – {A → BC}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  <a:sym typeface="MT Extra" pitchFamily="2" charset="77"/>
              </a:rPr>
              <a:t>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{A → C}</a:t>
            </a:r>
            <a:endParaRPr lang="en-US" altLang="en-US" sz="2400">
              <a:solidFill>
                <a:srgbClr val="FFFF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Step 2: 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= 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2153" name="Rectangle 9">
            <a:extLst>
              <a:ext uri="{FF2B5EF4-FFF2-40B4-BE49-F238E27FC236}">
                <a16:creationId xmlns:a16="http://schemas.microsoft.com/office/drawing/2014/main" id="{695B8020-834A-C043-8512-022DA4AE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0" y="2444750"/>
            <a:ext cx="7354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To simplify step 2, observe that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0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 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  <a:sym typeface="Symbol" pitchFamily="2" charset="2"/>
              </a:rPr>
              <a:t>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	(i.e.:  no new FD’s in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0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62155" name="Rectangle 11">
            <a:extLst>
              <a:ext uri="{FF2B5EF4-FFF2-40B4-BE49-F238E27FC236}">
                <a16:creationId xmlns:a16="http://schemas.microsoft.com/office/drawing/2014/main" id="{0579C4BD-84AE-7448-8220-21466CAE1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3525838"/>
            <a:ext cx="12096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20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62157" name="Rectangle 13">
            <a:extLst>
              <a:ext uri="{FF2B5EF4-FFF2-40B4-BE49-F238E27FC236}">
                <a16:creationId xmlns:a16="http://schemas.microsoft.com/office/drawing/2014/main" id="{C9B0816C-1963-7E42-BFE5-775FA5932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" y="4270375"/>
            <a:ext cx="3100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When is 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8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= F</a:t>
            </a:r>
            <a:r>
              <a:rPr lang="en-US" altLang="en-US" sz="28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8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2159" name="Rectangle 15">
            <a:extLst>
              <a:ext uri="{FF2B5EF4-FFF2-40B4-BE49-F238E27FC236}">
                <a16:creationId xmlns:a16="http://schemas.microsoft.com/office/drawing/2014/main" id="{7FA91319-371E-9642-A782-4314FBD9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0" y="4840288"/>
            <a:ext cx="7842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(A → B)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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endParaRPr lang="en-US" altLang="en-US" sz="24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62165" name="Rectangle 21">
            <a:extLst>
              <a:ext uri="{FF2B5EF4-FFF2-40B4-BE49-F238E27FC236}">
                <a16:creationId xmlns:a16="http://schemas.microsoft.com/office/drawing/2014/main" id="{B57C2A5B-E9E2-DE4A-94B8-E85C74B53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600" y="3533775"/>
            <a:ext cx="6249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Have effectively removed 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A → B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</a:p>
        </p:txBody>
      </p:sp>
      <p:sp>
        <p:nvSpPr>
          <p:cNvPr id="262167" name="Rectangle 23">
            <a:extLst>
              <a:ext uri="{FF2B5EF4-FFF2-40B4-BE49-F238E27FC236}">
                <a16:creationId xmlns:a16="http://schemas.microsoft.com/office/drawing/2014/main" id="{E54223A1-B084-F042-A41C-24C31D129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1750" y="5340350"/>
            <a:ext cx="61690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Idea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includes: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 → B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 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then it includes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 → BC</a:t>
            </a:r>
          </a:p>
        </p:txBody>
      </p:sp>
      <p:sp>
        <p:nvSpPr>
          <p:cNvPr id="88074" name="Slide Number Placeholder 1">
            <a:extLst>
              <a:ext uri="{FF2B5EF4-FFF2-40B4-BE49-F238E27FC236}">
                <a16:creationId xmlns:a16="http://schemas.microsoft.com/office/drawing/2014/main" id="{9C748CE5-6D37-994B-9393-DF6BFF9DA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D8B973-F444-0143-863B-BD1A56A41E4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53" grpId="0"/>
      <p:bldP spid="262155" grpId="0"/>
      <p:bldP spid="262157" grpId="0"/>
      <p:bldP spid="262159" grpId="0"/>
      <p:bldP spid="262165" grpId="0"/>
      <p:bldP spid="26216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>
            <a:extLst>
              <a:ext uri="{FF2B5EF4-FFF2-40B4-BE49-F238E27FC236}">
                <a16:creationId xmlns:a16="http://schemas.microsoft.com/office/drawing/2014/main" id="{F9E62F0B-828F-9A48-88AD-B61687877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3"/>
          </a:xfrm>
        </p:spPr>
        <p:txBody>
          <a:bodyPr/>
          <a:lstStyle/>
          <a:p>
            <a:r>
              <a:rPr lang="en-US" altLang="en-US"/>
              <a:t>Extraneous Attributes</a:t>
            </a:r>
          </a:p>
        </p:txBody>
      </p:sp>
      <p:sp>
        <p:nvSpPr>
          <p:cNvPr id="264197" name="Text Box 5">
            <a:extLst>
              <a:ext uri="{FF2B5EF4-FFF2-40B4-BE49-F238E27FC236}">
                <a16:creationId xmlns:a16="http://schemas.microsoft.com/office/drawing/2014/main" id="{F7A37DBA-9CB9-954D-9B7C-54E78B45E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7525" y="5281613"/>
            <a:ext cx="2279650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Use Armstrong’s axioms in proof</a:t>
            </a:r>
          </a:p>
        </p:txBody>
      </p:sp>
      <p:sp>
        <p:nvSpPr>
          <p:cNvPr id="264198" name="Line 6">
            <a:extLst>
              <a:ext uri="{FF2B5EF4-FFF2-40B4-BE49-F238E27FC236}">
                <a16:creationId xmlns:a16="http://schemas.microsoft.com/office/drawing/2014/main" id="{6BECC0B8-7863-B841-B974-0FE301309F35}"/>
              </a:ext>
            </a:extLst>
          </p:cNvPr>
          <p:cNvSpPr>
            <a:spLocks noChangeShapeType="1"/>
          </p:cNvSpPr>
          <p:nvPr/>
        </p:nvSpPr>
        <p:spPr bwMode="auto">
          <a:xfrm rot="10800000" flipH="1">
            <a:off x="6761163" y="5040313"/>
            <a:ext cx="614362" cy="314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092" name="Rectangle 8">
            <a:extLst>
              <a:ext uri="{FF2B5EF4-FFF2-40B4-BE49-F238E27FC236}">
                <a16:creationId xmlns:a16="http://schemas.microsoft.com/office/drawing/2014/main" id="{6CCA587C-27B0-0248-99D8-4C936A0D5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87438"/>
            <a:ext cx="1438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63550" indent="-463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A.	RHS:</a:t>
            </a:r>
          </a:p>
        </p:txBody>
      </p:sp>
      <p:sp>
        <p:nvSpPr>
          <p:cNvPr id="89093" name="Rectangle 10">
            <a:extLst>
              <a:ext uri="{FF2B5EF4-FFF2-40B4-BE49-F238E27FC236}">
                <a16:creationId xmlns:a16="http://schemas.microsoft.com/office/drawing/2014/main" id="{DE25F5A0-0B9C-5241-9ECB-FBE37F9BF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1635125"/>
            <a:ext cx="4776787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Given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</a:rPr>
              <a:t>F = {A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BC,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C}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	is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C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extraneous in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BC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9094" name="Rectangle 12">
            <a:extLst>
              <a:ext uri="{FF2B5EF4-FFF2-40B4-BE49-F238E27FC236}">
                <a16:creationId xmlns:a16="http://schemas.microsoft.com/office/drawing/2014/main" id="{A950EB47-E167-AD49-8D05-F7DDDF247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2425700"/>
            <a:ext cx="26622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Why or why not?</a:t>
            </a:r>
          </a:p>
        </p:txBody>
      </p:sp>
      <p:sp>
        <p:nvSpPr>
          <p:cNvPr id="264206" name="Rectangle 14">
            <a:extLst>
              <a:ext uri="{FF2B5EF4-FFF2-40B4-BE49-F238E27FC236}">
                <a16:creationId xmlns:a16="http://schemas.microsoft.com/office/drawing/2014/main" id="{AA1F6D9D-CE11-9646-BC46-4E0BD5967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163" y="3021013"/>
            <a:ext cx="7739062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Yes, because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(A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C)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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{A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C}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64208" name="Rectangle 16">
            <a:extLst>
              <a:ext uri="{FF2B5EF4-FFF2-40B4-BE49-F238E27FC236}">
                <a16:creationId xmlns:a16="http://schemas.microsoft.com/office/drawing/2014/main" id="{D17EC053-D2AD-7C4C-897C-3D43B04B6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163" y="3952875"/>
            <a:ext cx="711676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lang="en-US" altLang="en-US" sz="2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1. A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   Given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    2.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   Given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 3. A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   transitivity, (1) and (2)</a:t>
            </a:r>
          </a:p>
        </p:txBody>
      </p:sp>
      <p:sp>
        <p:nvSpPr>
          <p:cNvPr id="89097" name="Slide Number Placeholder 1">
            <a:extLst>
              <a:ext uri="{FF2B5EF4-FFF2-40B4-BE49-F238E27FC236}">
                <a16:creationId xmlns:a16="http://schemas.microsoft.com/office/drawing/2014/main" id="{BC5DE2DC-F23B-094C-8955-B6C5F38AA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AE9451-2C06-A747-B69B-D2C5E39DF4D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7" grpId="0"/>
      <p:bldP spid="26420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>
            <a:extLst>
              <a:ext uri="{FF2B5EF4-FFF2-40B4-BE49-F238E27FC236}">
                <a16:creationId xmlns:a16="http://schemas.microsoft.com/office/drawing/2014/main" id="{AC36DB07-5B48-A54F-A92D-2E931A59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7088"/>
          </a:xfrm>
        </p:spPr>
        <p:txBody>
          <a:bodyPr/>
          <a:lstStyle/>
          <a:p>
            <a:r>
              <a:rPr lang="en-US" altLang="en-US"/>
              <a:t>Extraneous Attributes</a:t>
            </a:r>
          </a:p>
        </p:txBody>
      </p:sp>
      <p:sp>
        <p:nvSpPr>
          <p:cNvPr id="90114" name="Rectangle 5">
            <a:extLst>
              <a:ext uri="{FF2B5EF4-FFF2-40B4-BE49-F238E27FC236}">
                <a16:creationId xmlns:a16="http://schemas.microsoft.com/office/drawing/2014/main" id="{7880535D-2CEC-9E4D-8B74-C4F429748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01725"/>
            <a:ext cx="58150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B. 	LHS:  Is </a:t>
            </a:r>
            <a:r>
              <a:rPr lang="en-US" altLang="en-US" sz="2800">
                <a:latin typeface="Courier New" panose="02070309020205020404" pitchFamily="49" charset="0"/>
              </a:rPr>
              <a:t>B</a:t>
            </a:r>
            <a:r>
              <a:rPr lang="en-US" altLang="en-US" sz="2800">
                <a:latin typeface="Times New Roman" panose="02020603050405020304" pitchFamily="18" charset="0"/>
              </a:rPr>
              <a:t> extraneous in </a:t>
            </a:r>
            <a:r>
              <a:rPr lang="en-US" altLang="en-US" sz="2800">
                <a:latin typeface="Courier New" panose="02070309020205020404" pitchFamily="49" charset="0"/>
              </a:rPr>
              <a:t>AB 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→ C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3175" name="Rectangle 7">
            <a:extLst>
              <a:ext uri="{FF2B5EF4-FFF2-40B4-BE49-F238E27FC236}">
                <a16:creationId xmlns:a16="http://schemas.microsoft.com/office/drawing/2014/main" id="{18DC5B23-95FE-5249-9A75-55FFE76B6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1673225"/>
            <a:ext cx="685800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Step 1: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= F – {AB → C} U {A → C}</a:t>
            </a:r>
            <a:endParaRPr lang="en-US" altLang="en-US" sz="2400">
              <a:solidFill>
                <a:srgbClr val="FFFF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Step 2: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 = 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3177" name="Rectangle 9">
            <a:extLst>
              <a:ext uri="{FF2B5EF4-FFF2-40B4-BE49-F238E27FC236}">
                <a16:creationId xmlns:a16="http://schemas.microsoft.com/office/drawing/2014/main" id="{AD6A87CF-DA4E-6D42-9229-D285F47F0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813" y="2398713"/>
            <a:ext cx="64373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To Simplify step 2, observe that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0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  <a:sym typeface="Symbol" pitchFamily="2" charset="2"/>
              </a:rPr>
              <a:t>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	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	(i.e.:  there </a:t>
            </a:r>
            <a:r>
              <a:rPr lang="en-US" altLang="en-US" sz="2000" u="sng">
                <a:latin typeface="Times New Roman" panose="02020603050405020304" pitchFamily="18" charset="0"/>
                <a:cs typeface="Times New Roman" panose="02020603050405020304" pitchFamily="18" charset="0"/>
              </a:rPr>
              <a:t>may be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new FD’s in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0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63179" name="Rectangle 11">
            <a:extLst>
              <a:ext uri="{FF2B5EF4-FFF2-40B4-BE49-F238E27FC236}">
                <a16:creationId xmlns:a16="http://schemas.microsoft.com/office/drawing/2014/main" id="{F5D2D100-3037-8847-B5EF-8B685E35E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2955925"/>
            <a:ext cx="1098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635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635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en-US" sz="20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263181" name="Rectangle 13">
            <a:extLst>
              <a:ext uri="{FF2B5EF4-FFF2-40B4-BE49-F238E27FC236}">
                <a16:creationId xmlns:a16="http://schemas.microsoft.com/office/drawing/2014/main" id="{808E8FB8-D883-144B-B17C-03921170C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3" y="4948238"/>
            <a:ext cx="3092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When is 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8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800">
                <a:latin typeface="Courier New" panose="02070309020205020404" pitchFamily="49" charset="0"/>
                <a:cs typeface="Times New Roman" panose="02020603050405020304" pitchFamily="18" charset="0"/>
              </a:rPr>
              <a:t> = F</a:t>
            </a:r>
            <a:r>
              <a:rPr lang="en-US" altLang="en-US" sz="28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3183" name="Rectangle 15">
            <a:extLst>
              <a:ext uri="{FF2B5EF4-FFF2-40B4-BE49-F238E27FC236}">
                <a16:creationId xmlns:a16="http://schemas.microsoft.com/office/drawing/2014/main" id="{F5F92944-04EC-B34B-A2E4-A8685D83E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813" y="5456238"/>
            <a:ext cx="72088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A: 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(A → C)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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endParaRPr lang="en-US" alt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3186" name="Rectangle 18">
            <a:extLst>
              <a:ext uri="{FF2B5EF4-FFF2-40B4-BE49-F238E27FC236}">
                <a16:creationId xmlns:a16="http://schemas.microsoft.com/office/drawing/2014/main" id="{A2B0F6F0-386B-B64D-97F5-701474B14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888" y="3392488"/>
            <a:ext cx="7059612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 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“implies”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AB 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	Thus, all FD’s in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 also in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AB → C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does not “imply”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 → C.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	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Thus, all FD’s in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alt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not necessarily in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63188" name="Rectangle 20">
            <a:extLst>
              <a:ext uri="{FF2B5EF4-FFF2-40B4-BE49-F238E27FC236}">
                <a16:creationId xmlns:a16="http://schemas.microsoft.com/office/drawing/2014/main" id="{E0D1785C-7F6D-2247-8A65-03D5F48C2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3813" y="5891213"/>
            <a:ext cx="7593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Idea: 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(A → C)</a:t>
            </a:r>
            <a:r>
              <a:rPr lang="en-US" altLang="en-US" sz="1800">
                <a:sym typeface="Symbol" pitchFamily="2" charset="2"/>
              </a:rPr>
              <a:t></a:t>
            </a:r>
            <a:r>
              <a:rPr lang="en-US" altLang="en-US" sz="1800"/>
              <a:t> </a:t>
            </a:r>
            <a:r>
              <a:rPr lang="en-US" altLang="en-US" sz="2400">
                <a:latin typeface="Courier New" panose="02070309020205020404" pitchFamily="49" charset="0"/>
              </a:rPr>
              <a:t>F</a:t>
            </a:r>
            <a:r>
              <a:rPr lang="en-US" altLang="en-US" sz="2400" baseline="30000">
                <a:latin typeface="Courier New" panose="02070309020205020404" pitchFamily="49" charset="0"/>
              </a:rPr>
              <a:t>+</a:t>
            </a:r>
            <a:r>
              <a:rPr lang="en-US" altLang="en-US" sz="1800"/>
              <a:t> ,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then it will include all FD’s of 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F</a:t>
            </a:r>
            <a:r>
              <a:rPr lang="en-US" altLang="en-US" sz="2400" baseline="-25000">
                <a:latin typeface="Courier New" panose="02070309020205020404" pitchFamily="49" charset="0"/>
                <a:cs typeface="Times New Roman" panose="02020603050405020304" pitchFamily="18" charset="0"/>
              </a:rPr>
              <a:t>2</a:t>
            </a:r>
            <a:r>
              <a:rPr lang="en-US" altLang="en-US" sz="24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90122" name="Slide Number Placeholder 1">
            <a:extLst>
              <a:ext uri="{FF2B5EF4-FFF2-40B4-BE49-F238E27FC236}">
                <a16:creationId xmlns:a16="http://schemas.microsoft.com/office/drawing/2014/main" id="{5BC55412-566E-AF4B-96F5-910B4AE5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F89B29-4EA1-B64B-B1BE-32B166367831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7" grpId="0"/>
      <p:bldP spid="263179" grpId="0"/>
      <p:bldP spid="263181" grpId="0"/>
      <p:bldP spid="263183" grpId="0"/>
      <p:bldP spid="263186" grpId="0"/>
      <p:bldP spid="263188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>
            <a:extLst>
              <a:ext uri="{FF2B5EF4-FFF2-40B4-BE49-F238E27FC236}">
                <a16:creationId xmlns:a16="http://schemas.microsoft.com/office/drawing/2014/main" id="{9BDA67ED-9AA5-1949-863F-A975BFE61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44563"/>
          </a:xfrm>
        </p:spPr>
        <p:txBody>
          <a:bodyPr/>
          <a:lstStyle/>
          <a:p>
            <a:r>
              <a:rPr lang="en-US" altLang="en-US"/>
              <a:t>Minimal Cover Algorithm</a:t>
            </a:r>
          </a:p>
        </p:txBody>
      </p:sp>
      <p:sp>
        <p:nvSpPr>
          <p:cNvPr id="91138" name="Rectangle 3">
            <a:extLst>
              <a:ext uri="{FF2B5EF4-FFF2-40B4-BE49-F238E27FC236}">
                <a16:creationId xmlns:a16="http://schemas.microsoft.com/office/drawing/2014/main" id="{F2880934-E990-C141-81C6-E97ED5389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92200"/>
            <a:ext cx="7739063" cy="82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Example:</a:t>
            </a:r>
            <a:r>
              <a:rPr lang="en-US" altLang="en-US" sz="2400">
                <a:latin typeface="Times New Roman" panose="02020603050405020304" pitchFamily="18" charset="0"/>
              </a:rPr>
              <a:t>	</a:t>
            </a:r>
            <a:r>
              <a:rPr lang="en-US" altLang="en-US" sz="2400" i="1">
                <a:latin typeface="Times New Roman" panose="02020603050405020304" pitchFamily="18" charset="0"/>
              </a:rPr>
              <a:t>Determine the minimal cover of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			</a:t>
            </a:r>
            <a:r>
              <a:rPr lang="en-US" altLang="en-US" sz="2400">
                <a:latin typeface="Courier New" panose="02070309020205020404" pitchFamily="49" charset="0"/>
              </a:rPr>
              <a:t>F = {A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BC,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CE, 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E}</a:t>
            </a:r>
          </a:p>
        </p:txBody>
      </p:sp>
      <p:sp>
        <p:nvSpPr>
          <p:cNvPr id="91139" name="Rectangle 4">
            <a:extLst>
              <a:ext uri="{FF2B5EF4-FFF2-40B4-BE49-F238E27FC236}">
                <a16:creationId xmlns:a16="http://schemas.microsoft.com/office/drawing/2014/main" id="{129A1F9C-A8D9-E944-ACF4-9A8E3C5EA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92300"/>
            <a:ext cx="1762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Iteration 1: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1301" name="Rectangle 5">
            <a:extLst>
              <a:ext uri="{FF2B5EF4-FFF2-40B4-BE49-F238E27FC236}">
                <a16:creationId xmlns:a16="http://schemas.microsoft.com/office/drawing/2014/main" id="{78556A6E-4C20-5243-A8A9-0047617DF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075" y="2376488"/>
            <a:ext cx="79327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3550" indent="-4635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400">
                <a:latin typeface="Courier New" panose="02070309020205020404" pitchFamily="49" charset="0"/>
              </a:rPr>
              <a:t>F = {A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 </a:t>
            </a:r>
            <a:r>
              <a:rPr lang="en-US" altLang="en-US" sz="2400">
                <a:latin typeface="Courier New" panose="02070309020205020404" pitchFamily="49" charset="0"/>
              </a:rPr>
              <a:t>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C,</a:t>
            </a:r>
            <a:r>
              <a:rPr lang="en-US" altLang="en-US" sz="2400">
                <a:latin typeface="Courier New" panose="02070309020205020404" pitchFamily="49" charset="0"/>
              </a:rPr>
              <a:t> 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E,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E,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C}</a:t>
            </a:r>
          </a:p>
          <a:p>
            <a:pPr eaLnBrk="1" hangingPunct="1">
              <a:spcBef>
                <a:spcPct val="0"/>
              </a:spcBef>
              <a:buFontTx/>
              <a:buAutoNum type="alphaLcPeriod" startAt="2"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Must check for up to 5 extraneous attributes 	</a:t>
            </a:r>
          </a:p>
        </p:txBody>
      </p:sp>
      <p:sp>
        <p:nvSpPr>
          <p:cNvPr id="311303" name="Rectangle 7">
            <a:extLst>
              <a:ext uri="{FF2B5EF4-FFF2-40B4-BE49-F238E27FC236}">
                <a16:creationId xmlns:a16="http://schemas.microsoft.com/office/drawing/2014/main" id="{AA966AE3-0ADB-8748-B099-FFAF79195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613" y="3101975"/>
            <a:ext cx="8180387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28800" algn="l"/>
                <a:tab pos="22939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28800" algn="l"/>
                <a:tab pos="22939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62063" indent="-347663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28800" algn="l"/>
                <a:tab pos="22939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2" eaLnBrk="1" hangingPunct="1"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Is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A → B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 extraneous	   No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Is A → C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 extraneous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Yes: 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(A → C) </a:t>
            </a:r>
            <a:r>
              <a:rPr lang="ru-RU" altLang="en-US" sz="2000"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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A → BE, B → CE}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endParaRPr lang="en-US" altLang="en-US" sz="20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		    	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1. A → BE	Given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  	2. A → B		Decomposition (1)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  	3. B → CE	Given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  	4. B → C		Decomposition (3)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  	5. A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  <a:sym typeface="Symbol" pitchFamily="2" charset="2"/>
              </a:rPr>
              <a:t> C		Trans (2,4)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Is B → 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 extraneous 	   …</a:t>
            </a:r>
          </a:p>
        </p:txBody>
      </p:sp>
      <p:sp>
        <p:nvSpPr>
          <p:cNvPr id="91142" name="Slide Number Placeholder 1">
            <a:extLst>
              <a:ext uri="{FF2B5EF4-FFF2-40B4-BE49-F238E27FC236}">
                <a16:creationId xmlns:a16="http://schemas.microsoft.com/office/drawing/2014/main" id="{4750F61F-E62F-3D48-A712-18F10D9DF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923182-9741-2247-BE90-54165588BB9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78" name="Rectangle 14">
            <a:extLst>
              <a:ext uri="{FF2B5EF4-FFF2-40B4-BE49-F238E27FC236}">
                <a16:creationId xmlns:a16="http://schemas.microsoft.com/office/drawing/2014/main" id="{318367AE-8810-A647-A27D-8AF825B6E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425" y="2043113"/>
            <a:ext cx="8283575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28800" algn="l"/>
                <a:tab pos="22939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28800" algn="l"/>
                <a:tab pos="22939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573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1828800" algn="l"/>
                <a:tab pos="22939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1828800" algn="l"/>
                <a:tab pos="22939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</a:rPr>
              <a:t>F = {A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 </a:t>
            </a:r>
            <a:r>
              <a:rPr lang="en-US" altLang="en-US" sz="2400">
                <a:latin typeface="Courier New" panose="02070309020205020404" pitchFamily="49" charset="0"/>
              </a:rPr>
              <a:t>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C,</a:t>
            </a:r>
            <a:r>
              <a:rPr lang="en-US" altLang="en-US" sz="2400">
                <a:latin typeface="Courier New" panose="02070309020205020404" pitchFamily="49" charset="0"/>
              </a:rPr>
              <a:t> 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E,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E,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AutoNum type="alphaLcPeriod" startAt="2"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Extraneous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atts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 i="1">
                <a:latin typeface="Courier New" panose="02070309020205020404" pitchFamily="49" charset="0"/>
                <a:cs typeface="Times New Roman" panose="02020603050405020304" pitchFamily="18" charset="0"/>
              </a:rPr>
              <a:t>B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A → BCE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    	   No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C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A → BCE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	   Yes…</a:t>
            </a:r>
          </a:p>
          <a:p>
            <a:pPr lvl="2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</a:rPr>
              <a:t>F = {A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→ B, </a:t>
            </a:r>
            <a:r>
              <a:rPr lang="en-US" altLang="en-US">
                <a:latin typeface="Courier New" panose="02070309020205020404" pitchFamily="49" charset="0"/>
              </a:rPr>
              <a:t>A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→ E, B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→ E, B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→ C}</a:t>
            </a:r>
            <a:endParaRPr lang="en-US" alt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Is A → 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 extraneous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	Yes: 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(A → E) </a:t>
            </a:r>
            <a:r>
              <a:rPr lang="ru-RU" altLang="en-US" sz="2000">
                <a:latin typeface="Courier New" panose="02070309020205020404" pitchFamily="49" charset="0"/>
                <a:cs typeface="Courier New" panose="02070309020205020404" pitchFamily="49" charset="0"/>
                <a:sym typeface="Symbol" pitchFamily="2" charset="2"/>
              </a:rPr>
              <a:t>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A → B,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E,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C}</a:t>
            </a:r>
            <a:r>
              <a:rPr lang="en-US" altLang="en-US" sz="2000" baseline="30000">
                <a:latin typeface="Courier New" panose="02070309020205020404" pitchFamily="49" charset="0"/>
                <a:cs typeface="Times New Roman" panose="02020603050405020304" pitchFamily="18" charset="0"/>
              </a:rPr>
              <a:t>+</a:t>
            </a:r>
            <a:endParaRPr lang="en-US" altLang="en-US" sz="20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1. A → B		Given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	2. B → CE	Given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	3. B → E		Decomposition (2)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	4. A → E		Trans (1,3) 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F = {A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B,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E,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C}</a:t>
            </a:r>
            <a:endParaRPr lang="en-US" altLang="en-US" sz="20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B → 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	   No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C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B → C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	   No</a:t>
            </a:r>
            <a:endParaRPr lang="ru-RU" alt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89B991EF-AF62-7340-82A6-94F231DCB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altLang="en-US"/>
              <a:t>Minimal Cover Algorithm</a:t>
            </a:r>
          </a:p>
        </p:txBody>
      </p:sp>
      <p:sp>
        <p:nvSpPr>
          <p:cNvPr id="92163" name="Rectangle 7">
            <a:extLst>
              <a:ext uri="{FF2B5EF4-FFF2-40B4-BE49-F238E27FC236}">
                <a16:creationId xmlns:a16="http://schemas.microsoft.com/office/drawing/2014/main" id="{BCEF16C3-37D4-4A49-9833-2CA0602EA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54163"/>
            <a:ext cx="1752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Iteration 1:</a:t>
            </a:r>
          </a:p>
        </p:txBody>
      </p:sp>
      <p:sp>
        <p:nvSpPr>
          <p:cNvPr id="92164" name="Rectangle 9">
            <a:extLst>
              <a:ext uri="{FF2B5EF4-FFF2-40B4-BE49-F238E27FC236}">
                <a16:creationId xmlns:a16="http://schemas.microsoft.com/office/drawing/2014/main" id="{2D57B9F6-0B7D-4A47-A00A-FD1E34E4E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98550"/>
            <a:ext cx="8058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Example (cont.): 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</a:rPr>
              <a:t>F = {A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BC,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CE, 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E}</a:t>
            </a:r>
          </a:p>
        </p:txBody>
      </p:sp>
      <p:sp>
        <p:nvSpPr>
          <p:cNvPr id="92165" name="Rectangle 11">
            <a:extLst>
              <a:ext uri="{FF2B5EF4-FFF2-40B4-BE49-F238E27FC236}">
                <a16:creationId xmlns:a16="http://schemas.microsoft.com/office/drawing/2014/main" id="{5779B9E0-1207-5046-826A-CB2999965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54163"/>
            <a:ext cx="1752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Iteration 1:</a:t>
            </a:r>
          </a:p>
        </p:txBody>
      </p:sp>
      <p:sp>
        <p:nvSpPr>
          <p:cNvPr id="92166" name="Slide Number Placeholder 1">
            <a:extLst>
              <a:ext uri="{FF2B5EF4-FFF2-40B4-BE49-F238E27FC236}">
                <a16:creationId xmlns:a16="http://schemas.microsoft.com/office/drawing/2014/main" id="{D87B0F26-AE30-EE44-9CEB-68B5629B9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2ECDC3-9F93-3747-816D-F62E33B8B31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>
            <a:extLst>
              <a:ext uri="{FF2B5EF4-FFF2-40B4-BE49-F238E27FC236}">
                <a16:creationId xmlns:a16="http://schemas.microsoft.com/office/drawing/2014/main" id="{3F70A3A2-47C9-E849-B208-B8A13B20C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44563"/>
          </a:xfrm>
        </p:spPr>
        <p:txBody>
          <a:bodyPr/>
          <a:lstStyle/>
          <a:p>
            <a:r>
              <a:rPr lang="en-US" altLang="en-US"/>
              <a:t>Minimal Cover Algorithm</a:t>
            </a:r>
          </a:p>
        </p:txBody>
      </p:sp>
      <p:sp>
        <p:nvSpPr>
          <p:cNvPr id="291844" name="Text Box 4">
            <a:extLst>
              <a:ext uri="{FF2B5EF4-FFF2-40B4-BE49-F238E27FC236}">
                <a16:creationId xmlns:a16="http://schemas.microsoft.com/office/drawing/2014/main" id="{448091EB-9319-8041-9E36-9BBC2C425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0" y="5983288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DONE!</a:t>
            </a:r>
          </a:p>
        </p:txBody>
      </p:sp>
      <p:sp>
        <p:nvSpPr>
          <p:cNvPr id="93187" name="Rectangle 6">
            <a:extLst>
              <a:ext uri="{FF2B5EF4-FFF2-40B4-BE49-F238E27FC236}">
                <a16:creationId xmlns:a16="http://schemas.microsoft.com/office/drawing/2014/main" id="{BED1308A-EC54-D94A-9E3A-5060752CF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08075"/>
            <a:ext cx="8045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Example (cont.):  </a:t>
            </a:r>
            <a:r>
              <a:rPr lang="en-US" altLang="en-US" sz="2400">
                <a:latin typeface="Courier New" panose="02070309020205020404" pitchFamily="49" charset="0"/>
              </a:rPr>
              <a:t>F = {A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BC,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CE, A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E}</a:t>
            </a:r>
          </a:p>
        </p:txBody>
      </p:sp>
      <p:sp>
        <p:nvSpPr>
          <p:cNvPr id="93188" name="Rectangle 8">
            <a:extLst>
              <a:ext uri="{FF2B5EF4-FFF2-40B4-BE49-F238E27FC236}">
                <a16:creationId xmlns:a16="http://schemas.microsoft.com/office/drawing/2014/main" id="{7D52E6C0-DC1C-7945-A282-D36651E2D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70038"/>
            <a:ext cx="1752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Iteration 1:</a:t>
            </a:r>
          </a:p>
        </p:txBody>
      </p:sp>
      <p:sp>
        <p:nvSpPr>
          <p:cNvPr id="93189" name="Rectangle 10">
            <a:extLst>
              <a:ext uri="{FF2B5EF4-FFF2-40B4-BE49-F238E27FC236}">
                <a16:creationId xmlns:a16="http://schemas.microsoft.com/office/drawing/2014/main" id="{0CC54C8C-A14F-234E-9B8C-E0804EE30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521200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Iteration 2:</a:t>
            </a:r>
          </a:p>
        </p:txBody>
      </p:sp>
      <p:sp>
        <p:nvSpPr>
          <p:cNvPr id="93190" name="Rectangle 12">
            <a:extLst>
              <a:ext uri="{FF2B5EF4-FFF2-40B4-BE49-F238E27FC236}">
                <a16:creationId xmlns:a16="http://schemas.microsoft.com/office/drawing/2014/main" id="{1FF63668-2531-BB4C-987A-A13BB75F3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38" y="1930400"/>
            <a:ext cx="7593012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latin typeface="Courier New" panose="02070309020205020404" pitchFamily="49" charset="0"/>
              </a:rPr>
              <a:t>F = {A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BCE,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CE}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b.  Extraneous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atts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B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A → BCE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     	   No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 i="1">
                <a:latin typeface="Courier New" panose="02070309020205020404" pitchFamily="49" charset="0"/>
                <a:cs typeface="Times New Roman" panose="02020603050405020304" pitchFamily="18" charset="0"/>
              </a:rPr>
              <a:t> C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A → BCE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	   Yes…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A → BE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	   Yes…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B → CE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	   No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C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B → CE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	   No</a:t>
            </a:r>
            <a:endParaRPr lang="ru-RU" alt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1854" name="Rectangle 14">
            <a:extLst>
              <a:ext uri="{FF2B5EF4-FFF2-40B4-BE49-F238E27FC236}">
                <a16:creationId xmlns:a16="http://schemas.microsoft.com/office/drawing/2014/main" id="{2A5A15A1-8BC6-C14B-B817-76049C400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38" y="4887913"/>
            <a:ext cx="6608762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</a:rPr>
              <a:t>F = {A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B, B</a:t>
            </a:r>
            <a:r>
              <a:rPr lang="en-US" altLang="en-US" sz="2400">
                <a:latin typeface="Courier New" panose="02070309020205020404" pitchFamily="49" charset="0"/>
              </a:rPr>
              <a:t>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→ CE}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b.  Extraneous </a:t>
            </a:r>
            <a:r>
              <a:rPr lang="en-US" altLang="en-US" sz="2400">
                <a:latin typeface="Courier New" panose="02070309020205020404" pitchFamily="49" charset="0"/>
                <a:cs typeface="Times New Roman" panose="02020603050405020304" pitchFamily="18" charset="0"/>
              </a:rPr>
              <a:t>atts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E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B → CE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 	   No</a:t>
            </a:r>
          </a:p>
          <a:p>
            <a:pPr lvl="2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 C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extraneous in </a:t>
            </a:r>
            <a:r>
              <a:rPr lang="en-US" altLang="en-US">
                <a:latin typeface="Courier New" panose="02070309020205020404" pitchFamily="49" charset="0"/>
                <a:cs typeface="Times New Roman" panose="02020603050405020304" pitchFamily="18" charset="0"/>
              </a:rPr>
              <a:t>B → CE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?	   No</a:t>
            </a:r>
          </a:p>
        </p:txBody>
      </p:sp>
      <p:sp>
        <p:nvSpPr>
          <p:cNvPr id="93192" name="Slide Number Placeholder 1">
            <a:extLst>
              <a:ext uri="{FF2B5EF4-FFF2-40B4-BE49-F238E27FC236}">
                <a16:creationId xmlns:a16="http://schemas.microsoft.com/office/drawing/2014/main" id="{7D24BA13-C71E-0342-B2AB-DB2EF3A54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2FDEF6-1D53-B249-BFCC-48D77B2E6AF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A33590A4-3355-0449-A6B3-F2DCE545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62" name="Content Placeholder 2">
            <a:extLst>
              <a:ext uri="{FF2B5EF4-FFF2-40B4-BE49-F238E27FC236}">
                <a16:creationId xmlns:a16="http://schemas.microsoft.com/office/drawing/2014/main" id="{F4BACE59-2234-5A4D-9B06-89C088111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>
                <a:latin typeface="Courier" pitchFamily="2" charset="0"/>
              </a:rPr>
              <a:t>UPDATE EmployeeRec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>
                <a:latin typeface="Courier" pitchFamily="2" charset="0"/>
              </a:rPr>
              <a:t>SET hourly_wages = 11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>
                <a:latin typeface="Courier" pitchFamily="2" charset="0"/>
              </a:rPr>
              <a:t>WHERE name = ‘Alice’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1">
            <a:extLst>
              <a:ext uri="{FF2B5EF4-FFF2-40B4-BE49-F238E27FC236}">
                <a16:creationId xmlns:a16="http://schemas.microsoft.com/office/drawing/2014/main" id="{0A29630A-0B0C-954B-8176-BC1CC098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Minimal Cover of a set of FDs</a:t>
            </a:r>
          </a:p>
        </p:txBody>
      </p:sp>
      <p:sp>
        <p:nvSpPr>
          <p:cNvPr id="94210" name="Content Placeholder 2">
            <a:extLst>
              <a:ext uri="{FF2B5EF4-FFF2-40B4-BE49-F238E27FC236}">
                <a16:creationId xmlns:a16="http://schemas.microsoft.com/office/drawing/2014/main" id="{6DA200A9-77E7-8B4B-AFDD-0FBF5AF95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4211" name="Rectangle 18">
            <a:extLst>
              <a:ext uri="{FF2B5EF4-FFF2-40B4-BE49-F238E27FC236}">
                <a16:creationId xmlns:a16="http://schemas.microsoft.com/office/drawing/2014/main" id="{CA5FC1A4-BB7B-314C-8E68-C4F5638FD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8" y="1684338"/>
            <a:ext cx="27701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F = {A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BC,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A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E,	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AC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H,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D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B}</a:t>
            </a:r>
          </a:p>
        </p:txBody>
      </p:sp>
      <p:sp>
        <p:nvSpPr>
          <p:cNvPr id="6" name="Rectangle 24">
            <a:extLst>
              <a:ext uri="{FF2B5EF4-FFF2-40B4-BE49-F238E27FC236}">
                <a16:creationId xmlns:a16="http://schemas.microsoft.com/office/drawing/2014/main" id="{C19ACEE1-F32B-F54A-9F9F-414F17C3C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62388"/>
            <a:ext cx="221932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F = {A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BC,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 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C,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  A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B,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  AB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AC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D}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>
            <a:extLst>
              <a:ext uri="{FF2B5EF4-FFF2-40B4-BE49-F238E27FC236}">
                <a16:creationId xmlns:a16="http://schemas.microsoft.com/office/drawing/2014/main" id="{72DBA9A3-91A5-3D42-A6FE-1CFAD6AE8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3"/>
          </a:xfrm>
        </p:spPr>
        <p:txBody>
          <a:bodyPr/>
          <a:lstStyle/>
          <a:p>
            <a:r>
              <a:rPr lang="en-US" altLang="en-US"/>
              <a:t>Minimal Cover Algorithm</a:t>
            </a:r>
          </a:p>
        </p:txBody>
      </p:sp>
      <p:sp>
        <p:nvSpPr>
          <p:cNvPr id="259079" name="AutoShape 7">
            <a:extLst>
              <a:ext uri="{FF2B5EF4-FFF2-40B4-BE49-F238E27FC236}">
                <a16:creationId xmlns:a16="http://schemas.microsoft.com/office/drawing/2014/main" id="{475461C9-7694-6645-9D16-B9BAE3E60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663" y="4741863"/>
            <a:ext cx="1290637" cy="963612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59080" name="Line 8">
            <a:extLst>
              <a:ext uri="{FF2B5EF4-FFF2-40B4-BE49-F238E27FC236}">
                <a16:creationId xmlns:a16="http://schemas.microsoft.com/office/drawing/2014/main" id="{F055F037-F4D1-1543-9D10-68877AB504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9125" y="5221288"/>
            <a:ext cx="566738" cy="47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1" name="Line 9">
            <a:extLst>
              <a:ext uri="{FF2B5EF4-FFF2-40B4-BE49-F238E27FC236}">
                <a16:creationId xmlns:a16="http://schemas.microsoft.com/office/drawing/2014/main" id="{E395AEE0-B2AF-144B-A514-650FF58D893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78400" y="5221288"/>
            <a:ext cx="604838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082" name="Text Box 10">
            <a:extLst>
              <a:ext uri="{FF2B5EF4-FFF2-40B4-BE49-F238E27FC236}">
                <a16:creationId xmlns:a16="http://schemas.microsoft.com/office/drawing/2014/main" id="{93595DAD-AB09-9D49-8F8D-602AB78D8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0163" y="4932363"/>
            <a:ext cx="11779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cc algorithm</a:t>
            </a:r>
          </a:p>
        </p:txBody>
      </p:sp>
      <p:sp>
        <p:nvSpPr>
          <p:cNvPr id="96262" name="Rectangle 12">
            <a:extLst>
              <a:ext uri="{FF2B5EF4-FFF2-40B4-BE49-F238E27FC236}">
                <a16:creationId xmlns:a16="http://schemas.microsoft.com/office/drawing/2014/main" id="{DAC7E206-13F9-AD49-A7C9-F920C20CC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95375"/>
            <a:ext cx="1150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Given:</a:t>
            </a:r>
          </a:p>
        </p:txBody>
      </p:sp>
      <p:sp>
        <p:nvSpPr>
          <p:cNvPr id="259086" name="Rectangle 14">
            <a:extLst>
              <a:ext uri="{FF2B5EF4-FFF2-40B4-BE49-F238E27FC236}">
                <a16:creationId xmlns:a16="http://schemas.microsoft.com/office/drawing/2014/main" id="{509C6FE7-A8A0-B84D-B5F1-2E61DDA3A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836988"/>
            <a:ext cx="27987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Another Example:</a:t>
            </a:r>
          </a:p>
        </p:txBody>
      </p:sp>
      <p:sp>
        <p:nvSpPr>
          <p:cNvPr id="96264" name="Rectangle 16">
            <a:extLst>
              <a:ext uri="{FF2B5EF4-FFF2-40B4-BE49-F238E27FC236}">
                <a16:creationId xmlns:a16="http://schemas.microsoft.com/office/drawing/2014/main" id="{D239A141-1EBB-F845-BFC8-4973ADF7F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863" y="1095375"/>
            <a:ext cx="4848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Determine canonical cover of </a:t>
            </a:r>
            <a:r>
              <a:rPr lang="en-US" altLang="en-US" sz="2400">
                <a:latin typeface="Courier New" panose="02070309020205020404" pitchFamily="49" charset="0"/>
              </a:rPr>
              <a:t>F:</a:t>
            </a:r>
          </a:p>
        </p:txBody>
      </p:sp>
      <p:sp>
        <p:nvSpPr>
          <p:cNvPr id="96265" name="Rectangle 18">
            <a:extLst>
              <a:ext uri="{FF2B5EF4-FFF2-40B4-BE49-F238E27FC236}">
                <a16:creationId xmlns:a16="http://schemas.microsoft.com/office/drawing/2014/main" id="{9BF24A45-EA8B-A94B-8FA7-1B971B913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8" y="1684338"/>
            <a:ext cx="2770187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F = {A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BC,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A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E,	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AC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H,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D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B}</a:t>
            </a:r>
          </a:p>
        </p:txBody>
      </p:sp>
      <p:sp>
        <p:nvSpPr>
          <p:cNvPr id="259092" name="Rectangle 20">
            <a:extLst>
              <a:ext uri="{FF2B5EF4-FFF2-40B4-BE49-F238E27FC236}">
                <a16:creationId xmlns:a16="http://schemas.microsoft.com/office/drawing/2014/main" id="{50EB86E9-61C3-B942-A2FC-277C9B654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875" y="1684338"/>
            <a:ext cx="23987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F</a:t>
            </a:r>
            <a:r>
              <a:rPr lang="en-US" altLang="en-US" sz="2000" baseline="-25000">
                <a:latin typeface="Courier New" panose="02070309020205020404" pitchFamily="49" charset="0"/>
              </a:rPr>
              <a:t>c </a:t>
            </a:r>
            <a:r>
              <a:rPr lang="en-US" altLang="en-US" sz="2000">
                <a:latin typeface="Courier New" panose="02070309020205020404" pitchFamily="49" charset="0"/>
              </a:rPr>
              <a:t>= {A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BH,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B → CE,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D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B}</a:t>
            </a:r>
          </a:p>
        </p:txBody>
      </p:sp>
      <p:sp>
        <p:nvSpPr>
          <p:cNvPr id="259093" name="Text Box 21">
            <a:extLst>
              <a:ext uri="{FF2B5EF4-FFF2-40B4-BE49-F238E27FC236}">
                <a16:creationId xmlns:a16="http://schemas.microsoft.com/office/drawing/2014/main" id="{A27D5307-34D0-3240-935C-67CAE5AA6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4872038"/>
            <a:ext cx="24114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5425" indent="-225425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86201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86201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86201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8620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8620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620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620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620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86201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F</a:t>
            </a:r>
            <a:r>
              <a:rPr lang="en-US" altLang="en-US" sz="2000" baseline="-25000">
                <a:latin typeface="Courier New" panose="02070309020205020404" pitchFamily="49" charset="0"/>
              </a:rPr>
              <a:t>c</a:t>
            </a:r>
            <a:r>
              <a:rPr lang="en-US" altLang="en-US" sz="2000">
                <a:latin typeface="Courier New" panose="02070309020205020404" pitchFamily="49" charset="0"/>
              </a:rPr>
              <a:t> = {A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BD,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	B →</a:t>
            </a:r>
            <a:r>
              <a:rPr lang="en-US" altLang="en-US" sz="2000">
                <a:latin typeface="Courier New" panose="02070309020205020404" pitchFamily="49" charset="0"/>
              </a:rPr>
              <a:t> C}</a:t>
            </a:r>
          </a:p>
        </p:txBody>
      </p:sp>
      <p:sp>
        <p:nvSpPr>
          <p:cNvPr id="259096" name="Rectangle 24">
            <a:extLst>
              <a:ext uri="{FF2B5EF4-FFF2-40B4-BE49-F238E27FC236}">
                <a16:creationId xmlns:a16="http://schemas.microsoft.com/office/drawing/2014/main" id="{12365B82-91A4-4B4B-A33D-E7071A109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488" y="4414838"/>
            <a:ext cx="221932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F = {A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BC,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  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C,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  A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B,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	  AB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C,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     AC</a:t>
            </a:r>
            <a:r>
              <a:rPr lang="en-US" altLang="en-US" sz="2000">
                <a:latin typeface="Courier New" panose="02070309020205020404" pitchFamily="49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  <a:cs typeface="Times New Roman" panose="02020603050405020304" pitchFamily="18" charset="0"/>
              </a:rPr>
              <a:t>→ D}</a:t>
            </a:r>
          </a:p>
        </p:txBody>
      </p:sp>
      <p:sp>
        <p:nvSpPr>
          <p:cNvPr id="96269" name="Slide Number Placeholder 1">
            <a:extLst>
              <a:ext uri="{FF2B5EF4-FFF2-40B4-BE49-F238E27FC236}">
                <a16:creationId xmlns:a16="http://schemas.microsoft.com/office/drawing/2014/main" id="{8D1EFBCF-3E36-B844-B836-5F047FC47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E01307-809D-444F-B6B8-CEABDDF347D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9" grpId="0" animBg="1"/>
      <p:bldP spid="259082" grpId="0"/>
      <p:bldP spid="259086" grpId="0"/>
      <p:bldP spid="259092" grpId="0"/>
      <p:bldP spid="259093" grpId="0"/>
      <p:bldP spid="25909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>
            <a:extLst>
              <a:ext uri="{FF2B5EF4-FFF2-40B4-BE49-F238E27FC236}">
                <a16:creationId xmlns:a16="http://schemas.microsoft.com/office/drawing/2014/main" id="{28479986-007B-B44D-8BBB-6325FF1BC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Minimal Cover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C7343-28E8-C745-AC3D-94ADC85B2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Relation R (A, B, C, D)</a:t>
            </a:r>
          </a:p>
          <a:p>
            <a:pPr>
              <a:defRPr/>
            </a:pPr>
            <a:r>
              <a:rPr lang="en-US" dirty="0"/>
              <a:t>Set F</a:t>
            </a:r>
          </a:p>
          <a:p>
            <a:pPr lvl="1">
              <a:defRPr/>
            </a:pPr>
            <a:r>
              <a:rPr lang="en-US" sz="2400" dirty="0">
                <a:sym typeface="Wingdings" pitchFamily="2" charset="2"/>
              </a:rPr>
              <a:t>ABCD</a:t>
            </a:r>
          </a:p>
          <a:p>
            <a:pPr lvl="1">
              <a:defRPr/>
            </a:pPr>
            <a:r>
              <a:rPr lang="en-US" sz="2400" dirty="0">
                <a:sym typeface="Wingdings" pitchFamily="2" charset="2"/>
              </a:rPr>
              <a:t>BC</a:t>
            </a:r>
          </a:p>
          <a:p>
            <a:pPr lvl="1">
              <a:defRPr/>
            </a:pPr>
            <a:r>
              <a:rPr lang="en-US" sz="2400" dirty="0">
                <a:sym typeface="Wingdings" pitchFamily="2" charset="2"/>
              </a:rPr>
              <a:t>AB</a:t>
            </a:r>
          </a:p>
          <a:p>
            <a:pPr lvl="1">
              <a:defRPr/>
            </a:pPr>
            <a:r>
              <a:rPr lang="en-US" sz="2400" dirty="0">
                <a:sym typeface="Wingdings" pitchFamily="2" charset="2"/>
              </a:rPr>
              <a:t>ABC</a:t>
            </a:r>
          </a:p>
          <a:p>
            <a:pPr lvl="1">
              <a:defRPr/>
            </a:pPr>
            <a:r>
              <a:rPr lang="en-US" sz="2400" dirty="0">
                <a:sym typeface="Wingdings" pitchFamily="2" charset="2"/>
              </a:rPr>
              <a:t>BD</a:t>
            </a:r>
          </a:p>
          <a:p>
            <a:pPr>
              <a:defRPr/>
            </a:pPr>
            <a:r>
              <a:rPr lang="en-US" dirty="0">
                <a:sym typeface="Wingdings" pitchFamily="2" charset="2"/>
              </a:rPr>
              <a:t>Compute canonical cover</a:t>
            </a:r>
          </a:p>
          <a:p>
            <a:pPr marL="457200" lvl="1" indent="0">
              <a:buFont typeface="Arial" charset="0"/>
              <a:buNone/>
              <a:defRPr/>
            </a:pPr>
            <a:endParaRPr lang="en-US" sz="2400" dirty="0"/>
          </a:p>
        </p:txBody>
      </p:sp>
      <p:sp>
        <p:nvSpPr>
          <p:cNvPr id="97283" name="Slide Number Placeholder 1">
            <a:extLst>
              <a:ext uri="{FF2B5EF4-FFF2-40B4-BE49-F238E27FC236}">
                <a16:creationId xmlns:a16="http://schemas.microsoft.com/office/drawing/2014/main" id="{C1C357EB-E114-7541-A9C5-F0374562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E91417-38DF-9C4A-BBEB-2874143ADFD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itle 1">
            <a:extLst>
              <a:ext uri="{FF2B5EF4-FFF2-40B4-BE49-F238E27FC236}">
                <a16:creationId xmlns:a16="http://schemas.microsoft.com/office/drawing/2014/main" id="{236C4794-8126-3344-9BCB-99F88F5E1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Equivalent Set of F.Ds</a:t>
            </a:r>
          </a:p>
        </p:txBody>
      </p:sp>
      <p:sp>
        <p:nvSpPr>
          <p:cNvPr id="76802" name="Content Placeholder 2">
            <a:extLst>
              <a:ext uri="{FF2B5EF4-FFF2-40B4-BE49-F238E27FC236}">
                <a16:creationId xmlns:a16="http://schemas.microsoft.com/office/drawing/2014/main" id="{8214DB37-5058-3A43-8B0E-5A34092B9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Given a relation R and two set of functional dependencies F and G on R, the equivalence question is if </a:t>
            </a:r>
          </a:p>
          <a:p>
            <a:pPr lvl="1"/>
            <a:r>
              <a:rPr lang="en-US" altLang="en-US"/>
              <a:t> F ⊆ G,  </a:t>
            </a:r>
          </a:p>
          <a:p>
            <a:pPr lvl="1"/>
            <a:r>
              <a:rPr lang="en-US" altLang="en-US"/>
              <a:t> G ⊆ F, </a:t>
            </a:r>
          </a:p>
          <a:p>
            <a:pPr lvl="1"/>
            <a:r>
              <a:rPr lang="en-US" altLang="en-US"/>
              <a:t> F = G,  or</a:t>
            </a:r>
          </a:p>
          <a:p>
            <a:pPr lvl="1"/>
            <a:r>
              <a:rPr lang="en-US" altLang="en-US"/>
              <a:t> F ̸= G.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85EB-6F21-5C4C-8AB0-DC766A573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55037-065D-9E40-BCAF-970C082D8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/>
              <a:t>EmployeeRec</a:t>
            </a:r>
            <a:r>
              <a:rPr lang="en-US" dirty="0"/>
              <a:t> Values (NULL,NULL,NULL,6,7,NULL,NULL);</a:t>
            </a:r>
          </a:p>
        </p:txBody>
      </p:sp>
    </p:spTree>
    <p:extLst>
      <p:ext uri="{BB962C8B-B14F-4D97-AF65-F5344CB8AC3E}">
        <p14:creationId xmlns:p14="http://schemas.microsoft.com/office/powerpoint/2010/main" val="4169628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B1B16-0F93-A348-885B-E087019B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920B7-435B-C54C-9C6B-C20C092C5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DELETE FROM </a:t>
            </a:r>
            <a:r>
              <a:rPr lang="en-US" dirty="0" err="1"/>
              <a:t>EmployeeRec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Rating = 5</a:t>
            </a:r>
          </a:p>
        </p:txBody>
      </p:sp>
    </p:spTree>
    <p:extLst>
      <p:ext uri="{BB962C8B-B14F-4D97-AF65-F5344CB8AC3E}">
        <p14:creationId xmlns:p14="http://schemas.microsoft.com/office/powerpoint/2010/main" val="3540311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>
            <a:extLst>
              <a:ext uri="{FF2B5EF4-FFF2-40B4-BE49-F238E27FC236}">
                <a16:creationId xmlns:a16="http://schemas.microsoft.com/office/drawing/2014/main" id="{40CBE7AA-4DAF-5345-9FAD-3F859CFB9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way? </a:t>
            </a:r>
          </a:p>
        </p:txBody>
      </p:sp>
      <p:sp>
        <p:nvSpPr>
          <p:cNvPr id="43010" name="Content Placeholder 2">
            <a:extLst>
              <a:ext uri="{FF2B5EF4-FFF2-40B4-BE49-F238E27FC236}">
                <a16:creationId xmlns:a16="http://schemas.microsoft.com/office/drawing/2014/main" id="{9B1F2F1C-0BD8-2249-9CF6-FA2984421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263" y="1600200"/>
            <a:ext cx="8229600" cy="4525963"/>
          </a:xfrm>
        </p:spPr>
        <p:txBody>
          <a:bodyPr/>
          <a:lstStyle/>
          <a:p>
            <a:r>
              <a:rPr lang="en-US" altLang="en-US"/>
              <a:t>Decomposition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151C6E-A1C9-134F-B564-54BADA27B5F3}"/>
              </a:ext>
            </a:extLst>
          </p:cNvPr>
          <p:cNvGraphicFramePr>
            <a:graphicFrameLocks/>
          </p:cNvGraphicFramePr>
          <p:nvPr/>
        </p:nvGraphicFramePr>
        <p:xfrm>
          <a:off x="465138" y="2133600"/>
          <a:ext cx="8213725" cy="2219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7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67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90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28">
                <a:tc>
                  <a:txBody>
                    <a:bodyPr/>
                    <a:lstStyle/>
                    <a:p>
                      <a:r>
                        <a:rPr lang="en-US" sz="1800" u="sng" dirty="0" err="1"/>
                        <a:t>ssn</a:t>
                      </a:r>
                      <a:endParaRPr lang="en-US" sz="1800" u="sng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name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ProjectID</a:t>
                      </a:r>
                      <a:endParaRPr lang="en-U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rating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hours_worked</a:t>
                      </a:r>
                      <a:endParaRPr lang="en-US" sz="1800" dirty="0"/>
                    </a:p>
                  </a:txBody>
                  <a:tcPr marT="45705" marB="4570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123-22-3666 </a:t>
                      </a:r>
                      <a:endParaRPr lang="is-I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Alice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48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40</a:t>
                      </a:r>
                    </a:p>
                  </a:txBody>
                  <a:tcPr marT="45705" marB="4570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231-31-5368 </a:t>
                      </a:r>
                      <a:endParaRPr lang="is-IS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Bob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22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30</a:t>
                      </a:r>
                    </a:p>
                  </a:txBody>
                  <a:tcPr marT="45705" marB="4570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131-24-3650 </a:t>
                      </a:r>
                      <a:endParaRPr lang="it-IT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Charlie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35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30</a:t>
                      </a:r>
                    </a:p>
                  </a:txBody>
                  <a:tcPr marT="45705" marB="4570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434-26-3751 </a:t>
                      </a:r>
                      <a:endParaRPr lang="it-IT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Don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35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32</a:t>
                      </a:r>
                    </a:p>
                  </a:txBody>
                  <a:tcPr marT="45705" marB="4570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612-67-4134 </a:t>
                      </a:r>
                      <a:endParaRPr lang="fi-FI" sz="1800" dirty="0"/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Ellie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35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T="45705" marB="4570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40</a:t>
                      </a:r>
                    </a:p>
                  </a:txBody>
                  <a:tcPr marT="45705" marB="4570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9C8CFDC-A957-0943-A140-8E0DDEC07898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4572000"/>
          <a:ext cx="3048000" cy="1108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8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970">
                <a:tc>
                  <a:txBody>
                    <a:bodyPr/>
                    <a:lstStyle/>
                    <a:p>
                      <a:r>
                        <a:rPr lang="en-US" sz="1800" u="sng" dirty="0"/>
                        <a:t>rating</a:t>
                      </a: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hourly_wages</a:t>
                      </a:r>
                      <a:endParaRPr lang="en-US" sz="1800" dirty="0"/>
                    </a:p>
                  </a:txBody>
                  <a:tcPr marT="45746" marB="4574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53">
                <a:tc>
                  <a:txBody>
                    <a:bodyPr/>
                    <a:lstStyle/>
                    <a:p>
                      <a:r>
                        <a:rPr lang="en-US" sz="1800" dirty="0"/>
                        <a:t>8</a:t>
                      </a: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 marT="45746" marB="4574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53">
                <a:tc>
                  <a:txBody>
                    <a:bodyPr/>
                    <a:lstStyle/>
                    <a:p>
                      <a:r>
                        <a:rPr lang="en-US" sz="1800" dirty="0"/>
                        <a:t>5</a:t>
                      </a: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</a:t>
                      </a:r>
                    </a:p>
                  </a:txBody>
                  <a:tcPr marT="45746" marB="4574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3601</TotalTime>
  <Words>3848</Words>
  <Application>Microsoft Macintosh PowerPoint</Application>
  <PresentationFormat>On-screen Show (4:3)</PresentationFormat>
  <Paragraphs>684</Paragraphs>
  <Slides>63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2" baseType="lpstr">
      <vt:lpstr>Arial</vt:lpstr>
      <vt:lpstr>Calibri</vt:lpstr>
      <vt:lpstr>Courier</vt:lpstr>
      <vt:lpstr>Courier New</vt:lpstr>
      <vt:lpstr>MT Extra</vt:lpstr>
      <vt:lpstr>Symbol</vt:lpstr>
      <vt:lpstr>Times New Roman</vt:lpstr>
      <vt:lpstr>Wingdings</vt:lpstr>
      <vt:lpstr>Office Theme</vt:lpstr>
      <vt:lpstr>CSC 453 Database Systems Lecture</vt:lpstr>
      <vt:lpstr>Today</vt:lpstr>
      <vt:lpstr>Functional Dependencies</vt:lpstr>
      <vt:lpstr>PowerPoint Presentation</vt:lpstr>
      <vt:lpstr>Create Table statement</vt:lpstr>
      <vt:lpstr>PowerPoint Presentation</vt:lpstr>
      <vt:lpstr>PowerPoint Presentation</vt:lpstr>
      <vt:lpstr>PowerPoint Presentation</vt:lpstr>
      <vt:lpstr>Better way? </vt:lpstr>
      <vt:lpstr>Anomalies</vt:lpstr>
      <vt:lpstr>Functional Dependencies</vt:lpstr>
      <vt:lpstr>PowerPoint Presentation</vt:lpstr>
      <vt:lpstr>It appears that City  State</vt:lpstr>
      <vt:lpstr>False Function Dependency</vt:lpstr>
      <vt:lpstr>Where do FDs Come From?</vt:lpstr>
      <vt:lpstr>PowerPoint Presentation</vt:lpstr>
      <vt:lpstr>Is a functional dependency a function?</vt:lpstr>
      <vt:lpstr>Student Example</vt:lpstr>
      <vt:lpstr>Functional Dependency Rules</vt:lpstr>
      <vt:lpstr>Functional Dependency Rules</vt:lpstr>
      <vt:lpstr>Functional Dependency Rules</vt:lpstr>
      <vt:lpstr>Functional Dependency Rules</vt:lpstr>
      <vt:lpstr>Functional Dependency Rules</vt:lpstr>
      <vt:lpstr>Functional Dependency Rules</vt:lpstr>
      <vt:lpstr>Inference Rules</vt:lpstr>
      <vt:lpstr>Functional Dependency Rules</vt:lpstr>
      <vt:lpstr>Inference Rules</vt:lpstr>
      <vt:lpstr>Union: Derived</vt:lpstr>
      <vt:lpstr>Decomposition: Derived</vt:lpstr>
      <vt:lpstr>Functional Dependency Rules</vt:lpstr>
      <vt:lpstr>Pseudo-Transitivity: Derived</vt:lpstr>
      <vt:lpstr>Functional Dependency Rules</vt:lpstr>
      <vt:lpstr>Inference Rules</vt:lpstr>
      <vt:lpstr>Closures</vt:lpstr>
      <vt:lpstr>Finding a Closure of X under F</vt:lpstr>
      <vt:lpstr>Attribute Closures: Example 1</vt:lpstr>
      <vt:lpstr>Attribute Closures: Example 1</vt:lpstr>
      <vt:lpstr>SuperKey=Key</vt:lpstr>
      <vt:lpstr>Candidate Key</vt:lpstr>
      <vt:lpstr>SuperKey Vs Candidate Key</vt:lpstr>
      <vt:lpstr>SuperKey Vs Candidate Key</vt:lpstr>
      <vt:lpstr>Primary Key</vt:lpstr>
      <vt:lpstr>Types of Keys</vt:lpstr>
      <vt:lpstr>Find Candidate Keys</vt:lpstr>
      <vt:lpstr>More examples</vt:lpstr>
      <vt:lpstr>Minimal Basis/Cover</vt:lpstr>
      <vt:lpstr>Finding Minimal Basis/Cover</vt:lpstr>
      <vt:lpstr>Eliminate redundancy on R.H.S</vt:lpstr>
      <vt:lpstr>Eliminate entire f.d</vt:lpstr>
      <vt:lpstr>Eliminate redundancy on l.h.s</vt:lpstr>
      <vt:lpstr>Finding Minimal Cover</vt:lpstr>
      <vt:lpstr>Minimal Cover Algorithm</vt:lpstr>
      <vt:lpstr>Extraneous Attributes</vt:lpstr>
      <vt:lpstr>Extraneous Attributes</vt:lpstr>
      <vt:lpstr>Extraneous Attributes</vt:lpstr>
      <vt:lpstr>Extraneous Attributes</vt:lpstr>
      <vt:lpstr>Minimal Cover Algorithm</vt:lpstr>
      <vt:lpstr>Minimal Cover Algorithm</vt:lpstr>
      <vt:lpstr>Minimal Cover Algorithm</vt:lpstr>
      <vt:lpstr>Minimal Cover of a set of FDs</vt:lpstr>
      <vt:lpstr>Minimal Cover Algorithm</vt:lpstr>
      <vt:lpstr>Minimal Cover Exercise</vt:lpstr>
      <vt:lpstr>Equivalent Set of F.Ds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453 Database Systems Lecture 1</dc:title>
  <dc:creator>Tanu Malik</dc:creator>
  <cp:lastModifiedBy>Malik, Tanu</cp:lastModifiedBy>
  <cp:revision>115</cp:revision>
  <cp:lastPrinted>2018-01-08T23:24:10Z</cp:lastPrinted>
  <dcterms:created xsi:type="dcterms:W3CDTF">2018-04-02T18:16:23Z</dcterms:created>
  <dcterms:modified xsi:type="dcterms:W3CDTF">2020-02-13T19:42:15Z</dcterms:modified>
</cp:coreProperties>
</file>